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56"/>
  </p:notesMasterIdLst>
  <p:sldIdLst>
    <p:sldId id="256" r:id="rId2"/>
    <p:sldId id="355" r:id="rId3"/>
    <p:sldId id="287" r:id="rId4"/>
    <p:sldId id="334" r:id="rId5"/>
    <p:sldId id="335" r:id="rId6"/>
    <p:sldId id="336" r:id="rId7"/>
    <p:sldId id="338" r:id="rId8"/>
    <p:sldId id="337" r:id="rId9"/>
    <p:sldId id="357" r:id="rId10"/>
    <p:sldId id="289" r:id="rId11"/>
    <p:sldId id="356" r:id="rId12"/>
    <p:sldId id="312" r:id="rId13"/>
    <p:sldId id="340" r:id="rId14"/>
    <p:sldId id="258" r:id="rId15"/>
    <p:sldId id="260" r:id="rId16"/>
    <p:sldId id="319" r:id="rId17"/>
    <p:sldId id="322" r:id="rId18"/>
    <p:sldId id="323" r:id="rId19"/>
    <p:sldId id="359" r:id="rId20"/>
    <p:sldId id="341" r:id="rId21"/>
    <p:sldId id="342" r:id="rId22"/>
    <p:sldId id="311" r:id="rId23"/>
    <p:sldId id="290" r:id="rId24"/>
    <p:sldId id="314" r:id="rId25"/>
    <p:sldId id="315" r:id="rId26"/>
    <p:sldId id="316" r:id="rId27"/>
    <p:sldId id="317" r:id="rId28"/>
    <p:sldId id="330" r:id="rId29"/>
    <p:sldId id="318" r:id="rId30"/>
    <p:sldId id="294" r:id="rId31"/>
    <p:sldId id="358" r:id="rId32"/>
    <p:sldId id="353" r:id="rId33"/>
    <p:sldId id="354" r:id="rId34"/>
    <p:sldId id="298" r:id="rId35"/>
    <p:sldId id="327" r:id="rId36"/>
    <p:sldId id="324" r:id="rId37"/>
    <p:sldId id="300" r:id="rId38"/>
    <p:sldId id="301" r:id="rId39"/>
    <p:sldId id="302" r:id="rId40"/>
    <p:sldId id="303" r:id="rId41"/>
    <p:sldId id="304" r:id="rId42"/>
    <p:sldId id="305" r:id="rId43"/>
    <p:sldId id="307" r:id="rId44"/>
    <p:sldId id="329" r:id="rId45"/>
    <p:sldId id="325" r:id="rId46"/>
    <p:sldId id="333" r:id="rId47"/>
    <p:sldId id="326" r:id="rId48"/>
    <p:sldId id="343" r:id="rId49"/>
    <p:sldId id="344" r:id="rId50"/>
    <p:sldId id="345" r:id="rId51"/>
    <p:sldId id="346" r:id="rId52"/>
    <p:sldId id="347" r:id="rId53"/>
    <p:sldId id="348" r:id="rId54"/>
    <p:sldId id="33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2222" autoAdjust="0"/>
  </p:normalViewPr>
  <p:slideViewPr>
    <p:cSldViewPr snapToGrid="0"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087B7-76B6-4624-B02C-CE42F5DFDE40}" type="doc">
      <dgm:prSet loTypeId="urn:microsoft.com/office/officeart/2005/8/layout/hList7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99407E7-22E6-4815-B457-2DB03A19DD42}">
      <dgm:prSet custT="1"/>
      <dgm:spPr/>
      <dgm:t>
        <a:bodyPr/>
        <a:lstStyle/>
        <a:p>
          <a:pPr rtl="0"/>
          <a:r>
            <a:rPr lang="ru-RU" sz="2000" b="1" smtClean="0"/>
            <a:t>Промышленный дизайн:</a:t>
          </a:r>
          <a:endParaRPr lang="en-US" sz="2000" b="1" dirty="0"/>
        </a:p>
      </dgm:t>
    </dgm:pt>
    <dgm:pt modelId="{BF213E4B-449D-45AB-B78A-ADF24AA4FC47}" type="parTrans" cxnId="{30954862-1127-49CF-8424-53242BE7651F}">
      <dgm:prSet/>
      <dgm:spPr/>
      <dgm:t>
        <a:bodyPr/>
        <a:lstStyle/>
        <a:p>
          <a:endParaRPr lang="en-US" sz="2000"/>
        </a:p>
      </dgm:t>
    </dgm:pt>
    <dgm:pt modelId="{0034A174-1035-4A3B-95E9-ACF2D35C6DAE}" type="sibTrans" cxnId="{30954862-1127-49CF-8424-53242BE7651F}">
      <dgm:prSet/>
      <dgm:spPr/>
      <dgm:t>
        <a:bodyPr/>
        <a:lstStyle/>
        <a:p>
          <a:endParaRPr lang="en-US" sz="2000"/>
        </a:p>
      </dgm:t>
    </dgm:pt>
    <dgm:pt modelId="{9B18696F-B06C-4A1F-8D86-977B50B82BE3}">
      <dgm:prSet custT="1"/>
      <dgm:spPr/>
      <dgm:t>
        <a:bodyPr/>
        <a:lstStyle/>
        <a:p>
          <a:pPr rtl="0"/>
          <a:r>
            <a:rPr lang="ru-RU" sz="1600" smtClean="0"/>
            <a:t>ЭМС  категории А</a:t>
          </a:r>
          <a:endParaRPr lang="en-US" sz="1600" dirty="0"/>
        </a:p>
      </dgm:t>
    </dgm:pt>
    <dgm:pt modelId="{68775B5F-F02B-4128-BC84-803DE0C74345}" type="parTrans" cxnId="{857FD31E-2E6D-49BF-B21E-D46E94E035AF}">
      <dgm:prSet/>
      <dgm:spPr/>
      <dgm:t>
        <a:bodyPr/>
        <a:lstStyle/>
        <a:p>
          <a:endParaRPr lang="en-US" sz="2000"/>
        </a:p>
      </dgm:t>
    </dgm:pt>
    <dgm:pt modelId="{F1C53055-E54F-493F-99A2-3D9EB5507D00}" type="sibTrans" cxnId="{857FD31E-2E6D-49BF-B21E-D46E94E035AF}">
      <dgm:prSet/>
      <dgm:spPr/>
      <dgm:t>
        <a:bodyPr/>
        <a:lstStyle/>
        <a:p>
          <a:endParaRPr lang="en-US" sz="2000"/>
        </a:p>
      </dgm:t>
    </dgm:pt>
    <dgm:pt modelId="{BB4A9324-F32F-413F-B605-663240D2254C}">
      <dgm:prSet custT="1"/>
      <dgm:spPr/>
      <dgm:t>
        <a:bodyPr/>
        <a:lstStyle/>
        <a:p>
          <a:pPr algn="l" rtl="0"/>
          <a:r>
            <a:rPr lang="ru-RU" sz="2000" b="1" smtClean="0"/>
            <a:t>Мультисервис-ность</a:t>
          </a:r>
          <a:endParaRPr lang="en-US" sz="2000" b="1" dirty="0"/>
        </a:p>
      </dgm:t>
    </dgm:pt>
    <dgm:pt modelId="{CC89E5CD-49D4-43E7-AE61-B2B7A509A6B2}" type="parTrans" cxnId="{7824CF14-803E-4C67-8314-CB8FDCC7C15A}">
      <dgm:prSet/>
      <dgm:spPr/>
      <dgm:t>
        <a:bodyPr/>
        <a:lstStyle/>
        <a:p>
          <a:endParaRPr lang="en-US" sz="2000"/>
        </a:p>
      </dgm:t>
    </dgm:pt>
    <dgm:pt modelId="{55324123-76D3-459F-B300-70887610529B}" type="sibTrans" cxnId="{7824CF14-803E-4C67-8314-CB8FDCC7C15A}">
      <dgm:prSet/>
      <dgm:spPr/>
      <dgm:t>
        <a:bodyPr/>
        <a:lstStyle/>
        <a:p>
          <a:endParaRPr lang="en-US" sz="2000"/>
        </a:p>
      </dgm:t>
    </dgm:pt>
    <dgm:pt modelId="{8E9A5E55-A906-4C41-9A52-3833BA299F21}">
      <dgm:prSet custT="1"/>
      <dgm:spPr/>
      <dgm:t>
        <a:bodyPr/>
        <a:lstStyle/>
        <a:p>
          <a:pPr algn="l" rtl="0"/>
          <a:r>
            <a:rPr lang="ru-RU" sz="1600" smtClean="0"/>
            <a:t>Порты </a:t>
          </a:r>
          <a:r>
            <a:rPr lang="en-US" sz="1600" smtClean="0"/>
            <a:t>Ethernet</a:t>
          </a:r>
          <a:r>
            <a:rPr lang="ru-RU" sz="1600" smtClean="0"/>
            <a:t> и сериальные интерфейсы</a:t>
          </a:r>
          <a:endParaRPr lang="en-US" sz="1600" dirty="0"/>
        </a:p>
      </dgm:t>
    </dgm:pt>
    <dgm:pt modelId="{5BF8E0FA-5F30-42C2-95E4-7DB9044A8D62}" type="parTrans" cxnId="{84E1D5D6-8354-4E6B-AFE0-79C4ECC5711E}">
      <dgm:prSet/>
      <dgm:spPr/>
      <dgm:t>
        <a:bodyPr/>
        <a:lstStyle/>
        <a:p>
          <a:endParaRPr lang="en-US" sz="2000"/>
        </a:p>
      </dgm:t>
    </dgm:pt>
    <dgm:pt modelId="{71380DFD-111E-49C5-959D-A61917C78C28}" type="sibTrans" cxnId="{84E1D5D6-8354-4E6B-AFE0-79C4ECC5711E}">
      <dgm:prSet/>
      <dgm:spPr/>
      <dgm:t>
        <a:bodyPr/>
        <a:lstStyle/>
        <a:p>
          <a:endParaRPr lang="en-US" sz="2000"/>
        </a:p>
      </dgm:t>
    </dgm:pt>
    <dgm:pt modelId="{2B6ABF5B-F4E6-4311-BB0D-ECCCFAF10ACC}">
      <dgm:prSet custT="1"/>
      <dgm:spPr/>
      <dgm:t>
        <a:bodyPr/>
        <a:lstStyle/>
        <a:p>
          <a:pPr rtl="0"/>
          <a:r>
            <a:rPr lang="ru-RU" sz="2000" b="1" smtClean="0"/>
            <a:t>Механизмы защиты</a:t>
          </a:r>
          <a:endParaRPr lang="en-US" sz="2000" b="1" dirty="0"/>
        </a:p>
      </dgm:t>
    </dgm:pt>
    <dgm:pt modelId="{965F465E-B80C-4BCA-ACB2-2961FABCC7E5}" type="parTrans" cxnId="{890FE149-2A40-4624-A655-92C31EDBE64C}">
      <dgm:prSet/>
      <dgm:spPr/>
      <dgm:t>
        <a:bodyPr/>
        <a:lstStyle/>
        <a:p>
          <a:endParaRPr lang="en-US" sz="2000"/>
        </a:p>
      </dgm:t>
    </dgm:pt>
    <dgm:pt modelId="{D9495814-2FED-4E40-95FF-70C46B65E5EE}" type="sibTrans" cxnId="{890FE149-2A40-4624-A655-92C31EDBE64C}">
      <dgm:prSet/>
      <dgm:spPr/>
      <dgm:t>
        <a:bodyPr/>
        <a:lstStyle/>
        <a:p>
          <a:endParaRPr lang="en-US" sz="2000"/>
        </a:p>
      </dgm:t>
    </dgm:pt>
    <dgm:pt modelId="{B1DD5A18-2D18-45C9-8E41-1E8AF7210A4A}">
      <dgm:prSet custT="1"/>
      <dgm:spPr/>
      <dgm:t>
        <a:bodyPr/>
        <a:lstStyle/>
        <a:p>
          <a:pPr rtl="0"/>
          <a:r>
            <a:rPr lang="ru-RU" sz="1600" smtClean="0"/>
            <a:t>Фильрация </a:t>
          </a:r>
          <a:r>
            <a:rPr lang="en-US" sz="1600" smtClean="0"/>
            <a:t>MAC/IP</a:t>
          </a:r>
          <a:r>
            <a:rPr lang="ru-RU" sz="1600" smtClean="0"/>
            <a:t> адресов на порту</a:t>
          </a:r>
          <a:endParaRPr lang="en-US" sz="1600" dirty="0"/>
        </a:p>
      </dgm:t>
    </dgm:pt>
    <dgm:pt modelId="{1EBB9698-8261-4CB8-B7FC-B2E639A3EDB2}" type="parTrans" cxnId="{8C9457D4-375B-42B5-A3C4-0E4EC5045D13}">
      <dgm:prSet/>
      <dgm:spPr/>
      <dgm:t>
        <a:bodyPr/>
        <a:lstStyle/>
        <a:p>
          <a:endParaRPr lang="en-US" sz="2000"/>
        </a:p>
      </dgm:t>
    </dgm:pt>
    <dgm:pt modelId="{BD599F11-3013-45C0-B0B5-A2ABEEC67F5B}" type="sibTrans" cxnId="{8C9457D4-375B-42B5-A3C4-0E4EC5045D13}">
      <dgm:prSet/>
      <dgm:spPr/>
      <dgm:t>
        <a:bodyPr/>
        <a:lstStyle/>
        <a:p>
          <a:endParaRPr lang="en-US" sz="2000"/>
        </a:p>
      </dgm:t>
    </dgm:pt>
    <dgm:pt modelId="{F882FE69-BA18-495F-AA07-434461372FB9}">
      <dgm:prSet custT="1"/>
      <dgm:spPr/>
      <dgm:t>
        <a:bodyPr/>
        <a:lstStyle/>
        <a:p>
          <a:pPr rtl="0"/>
          <a:r>
            <a:rPr lang="ru-RU" sz="1600" smtClean="0"/>
            <a:t>Защитные экран ы с распознаванием сервисов </a:t>
          </a:r>
          <a:endParaRPr lang="en-US" sz="1600" dirty="0"/>
        </a:p>
      </dgm:t>
    </dgm:pt>
    <dgm:pt modelId="{C90C7088-7734-4DDB-8184-50D4F3F80CD6}" type="parTrans" cxnId="{D2967237-434F-4E01-8210-AB59A09FEB1F}">
      <dgm:prSet/>
      <dgm:spPr/>
      <dgm:t>
        <a:bodyPr/>
        <a:lstStyle/>
        <a:p>
          <a:endParaRPr lang="en-US" sz="2000"/>
        </a:p>
      </dgm:t>
    </dgm:pt>
    <dgm:pt modelId="{3B9677A1-5AA7-43B4-BF62-8962030F4356}" type="sibTrans" cxnId="{D2967237-434F-4E01-8210-AB59A09FEB1F}">
      <dgm:prSet/>
      <dgm:spPr/>
      <dgm:t>
        <a:bodyPr/>
        <a:lstStyle/>
        <a:p>
          <a:endParaRPr lang="en-US" sz="2000"/>
        </a:p>
      </dgm:t>
    </dgm:pt>
    <dgm:pt modelId="{C96548B7-5469-4624-AC5F-37DA05EBC222}">
      <dgm:prSet custT="1"/>
      <dgm:spPr/>
      <dgm:t>
        <a:bodyPr/>
        <a:lstStyle/>
        <a:p>
          <a:pPr rtl="0"/>
          <a:r>
            <a:rPr lang="ru-RU" sz="1600" smtClean="0"/>
            <a:t> Защищенный удаленный доступ на базе </a:t>
          </a:r>
          <a:r>
            <a:rPr lang="en-US" sz="1600" smtClean="0"/>
            <a:t>IPsec</a:t>
          </a:r>
          <a:endParaRPr lang="en-US" sz="1600" dirty="0"/>
        </a:p>
      </dgm:t>
    </dgm:pt>
    <dgm:pt modelId="{629896F5-E255-47AE-8973-2F07C47F3873}" type="parTrans" cxnId="{59236BCD-7888-41A0-AFD1-97210CD72CE4}">
      <dgm:prSet/>
      <dgm:spPr/>
      <dgm:t>
        <a:bodyPr/>
        <a:lstStyle/>
        <a:p>
          <a:endParaRPr lang="en-US" sz="2000"/>
        </a:p>
      </dgm:t>
    </dgm:pt>
    <dgm:pt modelId="{1C304330-D30F-418B-A254-147501116703}" type="sibTrans" cxnId="{59236BCD-7888-41A0-AFD1-97210CD72CE4}">
      <dgm:prSet/>
      <dgm:spPr/>
      <dgm:t>
        <a:bodyPr/>
        <a:lstStyle/>
        <a:p>
          <a:endParaRPr lang="en-US" sz="2000"/>
        </a:p>
      </dgm:t>
    </dgm:pt>
    <dgm:pt modelId="{09558092-46C2-481A-A762-ACDC63A3D7B1}">
      <dgm:prSet custT="1"/>
      <dgm:spPr/>
      <dgm:t>
        <a:bodyPr/>
        <a:lstStyle/>
        <a:p>
          <a:pPr rtl="0"/>
          <a:r>
            <a:rPr lang="ru-RU" sz="1800" b="1" smtClean="0"/>
            <a:t>Резервирование</a:t>
          </a:r>
          <a:endParaRPr lang="en-US" sz="1800" b="1" dirty="0"/>
        </a:p>
      </dgm:t>
    </dgm:pt>
    <dgm:pt modelId="{39D0FE7A-D247-4BB4-8DEC-0312589B6468}" type="parTrans" cxnId="{9F898437-17D2-4694-893B-46FDE4F3B21F}">
      <dgm:prSet/>
      <dgm:spPr/>
      <dgm:t>
        <a:bodyPr/>
        <a:lstStyle/>
        <a:p>
          <a:endParaRPr lang="en-US" sz="2000"/>
        </a:p>
      </dgm:t>
    </dgm:pt>
    <dgm:pt modelId="{89816BCA-8421-40AC-9057-7445FE917B71}" type="sibTrans" cxnId="{9F898437-17D2-4694-893B-46FDE4F3B21F}">
      <dgm:prSet/>
      <dgm:spPr/>
      <dgm:t>
        <a:bodyPr/>
        <a:lstStyle/>
        <a:p>
          <a:endParaRPr lang="en-US" sz="2000"/>
        </a:p>
      </dgm:t>
    </dgm:pt>
    <dgm:pt modelId="{785EBAFC-8B49-4A19-9D35-BD00D47F3280}">
      <dgm:prSet custT="1"/>
      <dgm:spPr/>
      <dgm:t>
        <a:bodyPr/>
        <a:lstStyle/>
        <a:p>
          <a:pPr rtl="0"/>
          <a:r>
            <a:rPr lang="ru-RU" sz="1600" smtClean="0"/>
            <a:t>Кольца </a:t>
          </a:r>
          <a:r>
            <a:rPr lang="en-US" sz="1600" smtClean="0"/>
            <a:t>Ethernet </a:t>
          </a:r>
          <a:r>
            <a:rPr lang="ru-RU" sz="1600" smtClean="0"/>
            <a:t>согласно </a:t>
          </a:r>
          <a:r>
            <a:rPr lang="en-US" sz="1600" smtClean="0"/>
            <a:t>ITU-T </a:t>
          </a:r>
          <a:r>
            <a:rPr lang="en-US" sz="1600" dirty="0" smtClean="0"/>
            <a:t>G.8032</a:t>
          </a:r>
          <a:endParaRPr lang="en-US" sz="1600" dirty="0"/>
        </a:p>
      </dgm:t>
    </dgm:pt>
    <dgm:pt modelId="{F8D9C1F0-6B47-4160-921F-1A08504A8D17}" type="parTrans" cxnId="{F204DCAD-F7D0-41BC-8839-B73FEBC83195}">
      <dgm:prSet/>
      <dgm:spPr/>
      <dgm:t>
        <a:bodyPr/>
        <a:lstStyle/>
        <a:p>
          <a:endParaRPr lang="en-US" sz="2000"/>
        </a:p>
      </dgm:t>
    </dgm:pt>
    <dgm:pt modelId="{C98DD29C-6994-459F-A099-6D01A20AEF1A}" type="sibTrans" cxnId="{F204DCAD-F7D0-41BC-8839-B73FEBC83195}">
      <dgm:prSet/>
      <dgm:spPr/>
      <dgm:t>
        <a:bodyPr/>
        <a:lstStyle/>
        <a:p>
          <a:endParaRPr lang="en-US" sz="2000"/>
        </a:p>
      </dgm:t>
    </dgm:pt>
    <dgm:pt modelId="{25398315-45EC-4858-AA5A-B788E5B9456F}">
      <dgm:prSet custT="1"/>
      <dgm:spPr/>
      <dgm:t>
        <a:bodyPr/>
        <a:lstStyle/>
        <a:p>
          <a:pPr rtl="0"/>
          <a:r>
            <a:rPr lang="ru-RU" sz="1600" smtClean="0"/>
            <a:t>Связь по мобильным сетям </a:t>
          </a:r>
          <a:r>
            <a:rPr lang="en-US" sz="1600" smtClean="0"/>
            <a:t>2G/3G</a:t>
          </a:r>
          <a:r>
            <a:rPr lang="ru-RU" sz="1600" smtClean="0"/>
            <a:t> как резервный канал</a:t>
          </a:r>
          <a:endParaRPr lang="en-US" sz="1600" dirty="0"/>
        </a:p>
      </dgm:t>
    </dgm:pt>
    <dgm:pt modelId="{F495730F-61BA-4BFA-9F21-FE5F292B4DC2}" type="parTrans" cxnId="{BBD403E3-2605-4EA2-8E8A-1D96618936BC}">
      <dgm:prSet/>
      <dgm:spPr/>
      <dgm:t>
        <a:bodyPr/>
        <a:lstStyle/>
        <a:p>
          <a:endParaRPr lang="en-US" sz="2000"/>
        </a:p>
      </dgm:t>
    </dgm:pt>
    <dgm:pt modelId="{D8909DCA-66FB-4023-80FA-5329E7E6EF17}" type="sibTrans" cxnId="{BBD403E3-2605-4EA2-8E8A-1D96618936BC}">
      <dgm:prSet/>
      <dgm:spPr/>
      <dgm:t>
        <a:bodyPr/>
        <a:lstStyle/>
        <a:p>
          <a:endParaRPr lang="en-US" sz="2000"/>
        </a:p>
      </dgm:t>
    </dgm:pt>
    <dgm:pt modelId="{048C79E3-0CFF-4D86-8720-4D095443FCEE}">
      <dgm:prSet custT="1"/>
      <dgm:spPr/>
      <dgm:t>
        <a:bodyPr/>
        <a:lstStyle/>
        <a:p>
          <a:pPr rtl="0"/>
          <a:endParaRPr lang="en-US" sz="1600" dirty="0"/>
        </a:p>
      </dgm:t>
    </dgm:pt>
    <dgm:pt modelId="{68DCF078-09EB-4DC8-86F4-048D6EF45319}" type="parTrans" cxnId="{E8F185C4-A150-4265-99AB-4D6F568FB819}">
      <dgm:prSet/>
      <dgm:spPr/>
      <dgm:t>
        <a:bodyPr/>
        <a:lstStyle/>
        <a:p>
          <a:endParaRPr lang="en-US" sz="2000"/>
        </a:p>
      </dgm:t>
    </dgm:pt>
    <dgm:pt modelId="{B00652C3-C9F2-489E-BA95-50D35E396F41}" type="sibTrans" cxnId="{E8F185C4-A150-4265-99AB-4D6F568FB819}">
      <dgm:prSet/>
      <dgm:spPr/>
      <dgm:t>
        <a:bodyPr/>
        <a:lstStyle/>
        <a:p>
          <a:endParaRPr lang="en-US" sz="2000"/>
        </a:p>
      </dgm:t>
    </dgm:pt>
    <dgm:pt modelId="{75B604D6-6B90-4122-A46D-EBC4DAEF7AFF}">
      <dgm:prSet custT="1"/>
      <dgm:spPr/>
      <dgm:t>
        <a:bodyPr/>
        <a:lstStyle/>
        <a:p>
          <a:pPr rtl="0"/>
          <a:endParaRPr lang="en-US" sz="1600" dirty="0"/>
        </a:p>
      </dgm:t>
    </dgm:pt>
    <dgm:pt modelId="{8524ECE1-2CE1-410A-93FF-E705FF1527AA}" type="parTrans" cxnId="{B65B720C-5AA9-4A50-AB95-ECDDCFA11BDE}">
      <dgm:prSet/>
      <dgm:spPr/>
      <dgm:t>
        <a:bodyPr/>
        <a:lstStyle/>
        <a:p>
          <a:endParaRPr lang="en-US" sz="2000"/>
        </a:p>
      </dgm:t>
    </dgm:pt>
    <dgm:pt modelId="{CEF360E3-4428-4BCC-96FB-1B007E01999B}" type="sibTrans" cxnId="{B65B720C-5AA9-4A50-AB95-ECDDCFA11BDE}">
      <dgm:prSet/>
      <dgm:spPr/>
      <dgm:t>
        <a:bodyPr/>
        <a:lstStyle/>
        <a:p>
          <a:endParaRPr lang="en-US" sz="2000"/>
        </a:p>
      </dgm:t>
    </dgm:pt>
    <dgm:pt modelId="{94042DCB-FCD7-4C4D-9471-2628BE50B5C4}">
      <dgm:prSet custT="1"/>
      <dgm:spPr/>
      <dgm:t>
        <a:bodyPr/>
        <a:lstStyle/>
        <a:p>
          <a:pPr rtl="0"/>
          <a:r>
            <a:rPr lang="ru-RU" sz="1600" smtClean="0"/>
            <a:t>Монтаж на </a:t>
          </a:r>
          <a:r>
            <a:rPr lang="en-US" sz="1600" smtClean="0"/>
            <a:t>DIN-</a:t>
          </a:r>
          <a:r>
            <a:rPr lang="ru-RU" sz="1600" smtClean="0"/>
            <a:t>рейку</a:t>
          </a:r>
          <a:endParaRPr lang="en-US" sz="1600" dirty="0"/>
        </a:p>
      </dgm:t>
    </dgm:pt>
    <dgm:pt modelId="{986C27EF-716E-4E8C-8804-D2246A856C45}" type="parTrans" cxnId="{639BBF7C-0AE1-4B4A-92FE-C4A93C2B2442}">
      <dgm:prSet/>
      <dgm:spPr/>
      <dgm:t>
        <a:bodyPr/>
        <a:lstStyle/>
        <a:p>
          <a:endParaRPr lang="en-US"/>
        </a:p>
      </dgm:t>
    </dgm:pt>
    <dgm:pt modelId="{06D7538B-0777-45C0-B28B-18ACCB31022D}" type="sibTrans" cxnId="{639BBF7C-0AE1-4B4A-92FE-C4A93C2B2442}">
      <dgm:prSet/>
      <dgm:spPr/>
      <dgm:t>
        <a:bodyPr/>
        <a:lstStyle/>
        <a:p>
          <a:endParaRPr lang="en-US"/>
        </a:p>
      </dgm:t>
    </dgm:pt>
    <dgm:pt modelId="{6664FBE0-CFCE-4210-980E-8E4CD3B20D87}">
      <dgm:prSet custT="1"/>
      <dgm:spPr/>
      <dgm:t>
        <a:bodyPr/>
        <a:lstStyle/>
        <a:p>
          <a:pPr rtl="0"/>
          <a:r>
            <a:rPr lang="en-US" sz="1600" dirty="0" smtClean="0"/>
            <a:t>IP30</a:t>
          </a:r>
          <a:endParaRPr lang="en-US" sz="1600" dirty="0"/>
        </a:p>
      </dgm:t>
    </dgm:pt>
    <dgm:pt modelId="{1520369E-9458-41B5-8748-72B7F180CCA8}" type="parTrans" cxnId="{ABC590B9-F726-4198-B282-C58730DEF61B}">
      <dgm:prSet/>
      <dgm:spPr/>
      <dgm:t>
        <a:bodyPr/>
        <a:lstStyle/>
        <a:p>
          <a:endParaRPr lang="en-US"/>
        </a:p>
      </dgm:t>
    </dgm:pt>
    <dgm:pt modelId="{8B7960E8-E089-4450-BE44-CCDFC3B0057E}" type="sibTrans" cxnId="{ABC590B9-F726-4198-B282-C58730DEF61B}">
      <dgm:prSet/>
      <dgm:spPr/>
      <dgm:t>
        <a:bodyPr/>
        <a:lstStyle/>
        <a:p>
          <a:endParaRPr lang="en-US"/>
        </a:p>
      </dgm:t>
    </dgm:pt>
    <dgm:pt modelId="{FE81D173-1E39-4D01-A366-34DA841181E4}">
      <dgm:prSet custT="1"/>
      <dgm:spPr/>
      <dgm:t>
        <a:bodyPr/>
        <a:lstStyle/>
        <a:p>
          <a:pPr rtl="0"/>
          <a:r>
            <a:rPr lang="en-US" sz="1600" dirty="0" smtClean="0"/>
            <a:t>IEC61850-3</a:t>
          </a:r>
          <a:endParaRPr lang="en-US" sz="1600" dirty="0"/>
        </a:p>
      </dgm:t>
    </dgm:pt>
    <dgm:pt modelId="{7B8E21D9-C422-454B-959F-49388D130683}" type="parTrans" cxnId="{8AC3A528-3B40-4D79-87D7-4B2BF3A0BB1D}">
      <dgm:prSet/>
      <dgm:spPr/>
      <dgm:t>
        <a:bodyPr/>
        <a:lstStyle/>
        <a:p>
          <a:endParaRPr lang="en-US"/>
        </a:p>
      </dgm:t>
    </dgm:pt>
    <dgm:pt modelId="{F86317AA-FF14-4E11-A54F-A4CA5EC6E09C}" type="sibTrans" cxnId="{8AC3A528-3B40-4D79-87D7-4B2BF3A0BB1D}">
      <dgm:prSet/>
      <dgm:spPr/>
      <dgm:t>
        <a:bodyPr/>
        <a:lstStyle/>
        <a:p>
          <a:endParaRPr lang="en-US"/>
        </a:p>
      </dgm:t>
    </dgm:pt>
    <dgm:pt modelId="{9DB2858F-099A-43D8-A764-5090E2F7973A}">
      <dgm:prSet custT="1"/>
      <dgm:spPr/>
      <dgm:t>
        <a:bodyPr/>
        <a:lstStyle/>
        <a:p>
          <a:pPr rtl="0"/>
          <a:r>
            <a:rPr lang="en-US" sz="1600" dirty="0" smtClean="0"/>
            <a:t>IEEE 1613</a:t>
          </a:r>
          <a:endParaRPr lang="en-US" sz="1600" dirty="0"/>
        </a:p>
      </dgm:t>
    </dgm:pt>
    <dgm:pt modelId="{C6C2640B-6982-4C22-9839-5101E0A27975}" type="parTrans" cxnId="{10C877CC-88B9-4BC3-99DF-3E135E0FE803}">
      <dgm:prSet/>
      <dgm:spPr/>
      <dgm:t>
        <a:bodyPr/>
        <a:lstStyle/>
        <a:p>
          <a:endParaRPr lang="en-US"/>
        </a:p>
      </dgm:t>
    </dgm:pt>
    <dgm:pt modelId="{3F378151-093D-49B7-80BE-C4D1E78D0D86}" type="sibTrans" cxnId="{10C877CC-88B9-4BC3-99DF-3E135E0FE803}">
      <dgm:prSet/>
      <dgm:spPr/>
      <dgm:t>
        <a:bodyPr/>
        <a:lstStyle/>
        <a:p>
          <a:endParaRPr lang="en-US"/>
        </a:p>
      </dgm:t>
    </dgm:pt>
    <dgm:pt modelId="{DD7ED7EB-FA5D-4242-90F9-DEB0D59FBD1A}">
      <dgm:prSet custT="1"/>
      <dgm:spPr/>
      <dgm:t>
        <a:bodyPr/>
        <a:lstStyle/>
        <a:p>
          <a:pPr rtl="0"/>
          <a:r>
            <a:rPr lang="en-US" sz="1600" dirty="0" smtClean="0"/>
            <a:t>EN50121-4</a:t>
          </a:r>
          <a:endParaRPr lang="en-US" sz="1600" dirty="0"/>
        </a:p>
      </dgm:t>
    </dgm:pt>
    <dgm:pt modelId="{B493C429-4474-44E0-81DE-F7456E6EDE4F}" type="parTrans" cxnId="{E7D9D100-6379-4710-98A5-2F88B1B296C1}">
      <dgm:prSet/>
      <dgm:spPr/>
      <dgm:t>
        <a:bodyPr/>
        <a:lstStyle/>
        <a:p>
          <a:endParaRPr lang="en-US"/>
        </a:p>
      </dgm:t>
    </dgm:pt>
    <dgm:pt modelId="{58541FB3-BFC4-4671-A964-DB4325C26950}" type="sibTrans" cxnId="{E7D9D100-6379-4710-98A5-2F88B1B296C1}">
      <dgm:prSet/>
      <dgm:spPr/>
      <dgm:t>
        <a:bodyPr/>
        <a:lstStyle/>
        <a:p>
          <a:endParaRPr lang="en-US"/>
        </a:p>
      </dgm:t>
    </dgm:pt>
    <dgm:pt modelId="{27C14D1E-20BC-4123-9965-3CFAB09524D0}">
      <dgm:prSet custT="1"/>
      <dgm:spPr/>
      <dgm:t>
        <a:bodyPr/>
        <a:lstStyle/>
        <a:p>
          <a:pPr rtl="0"/>
          <a:r>
            <a:rPr lang="en-US" sz="1600" dirty="0" smtClean="0"/>
            <a:t>-</a:t>
          </a:r>
          <a:r>
            <a:rPr lang="en-US" sz="1600" smtClean="0"/>
            <a:t>40°C </a:t>
          </a:r>
          <a:r>
            <a:rPr lang="ru-RU" sz="1600" smtClean="0"/>
            <a:t>..</a:t>
          </a:r>
          <a:r>
            <a:rPr lang="en-US" sz="1600" smtClean="0"/>
            <a:t> +75°C</a:t>
          </a:r>
          <a:r>
            <a:rPr lang="ru-RU" sz="1600" smtClean="0"/>
            <a:t> без вентиляторов</a:t>
          </a:r>
          <a:endParaRPr lang="en-US" sz="1600" dirty="0"/>
        </a:p>
      </dgm:t>
    </dgm:pt>
    <dgm:pt modelId="{4F428D61-E1AE-4789-B291-4605A6EE92C5}" type="parTrans" cxnId="{D8CD989D-8FD4-415E-87C0-574EC10682C1}">
      <dgm:prSet/>
      <dgm:spPr/>
      <dgm:t>
        <a:bodyPr/>
        <a:lstStyle/>
        <a:p>
          <a:endParaRPr lang="en-US"/>
        </a:p>
      </dgm:t>
    </dgm:pt>
    <dgm:pt modelId="{2768DD03-4F48-4BD0-AF5A-6FC68DB6F6F1}" type="sibTrans" cxnId="{D8CD989D-8FD4-415E-87C0-574EC10682C1}">
      <dgm:prSet/>
      <dgm:spPr/>
      <dgm:t>
        <a:bodyPr/>
        <a:lstStyle/>
        <a:p>
          <a:endParaRPr lang="en-US"/>
        </a:p>
      </dgm:t>
    </dgm:pt>
    <dgm:pt modelId="{6ECA3A9A-B772-4E2B-9252-3B1975E8CD0E}">
      <dgm:prSet custT="1"/>
      <dgm:spPr/>
      <dgm:t>
        <a:bodyPr/>
        <a:lstStyle/>
        <a:p>
          <a:pPr algn="l" rtl="0"/>
          <a:r>
            <a:rPr lang="en-US" sz="1600" smtClean="0"/>
            <a:t>TG800 </a:t>
          </a:r>
          <a:r>
            <a:rPr lang="ru-RU" sz="1600" smtClean="0"/>
            <a:t>в</a:t>
          </a:r>
          <a:r>
            <a:rPr lang="en-US" sz="1600" smtClean="0"/>
            <a:t> </a:t>
          </a:r>
          <a:r>
            <a:rPr lang="en-US" sz="1600" dirty="0" smtClean="0"/>
            <a:t>IEC104</a:t>
          </a:r>
          <a:endParaRPr lang="en-US" sz="1600" dirty="0"/>
        </a:p>
      </dgm:t>
    </dgm:pt>
    <dgm:pt modelId="{A5768856-B136-4504-843E-1D585702867F}" type="parTrans" cxnId="{5EC7E7D6-0995-4CBB-B090-B142D2C57FE1}">
      <dgm:prSet/>
      <dgm:spPr/>
      <dgm:t>
        <a:bodyPr/>
        <a:lstStyle/>
        <a:p>
          <a:endParaRPr lang="ru-RU"/>
        </a:p>
      </dgm:t>
    </dgm:pt>
    <dgm:pt modelId="{5D1BC51F-B46E-4730-A7A7-02A7ABC6AA75}" type="sibTrans" cxnId="{5EC7E7D6-0995-4CBB-B090-B142D2C57FE1}">
      <dgm:prSet/>
      <dgm:spPr/>
      <dgm:t>
        <a:bodyPr/>
        <a:lstStyle/>
        <a:p>
          <a:endParaRPr lang="ru-RU"/>
        </a:p>
      </dgm:t>
    </dgm:pt>
    <dgm:pt modelId="{8E3614C9-D45D-45B3-B5F0-EDDE50E634DC}">
      <dgm:prSet custT="1"/>
      <dgm:spPr/>
      <dgm:t>
        <a:bodyPr/>
        <a:lstStyle/>
        <a:p>
          <a:pPr rtl="0"/>
          <a:r>
            <a:rPr lang="en-US" sz="1600" dirty="0" smtClean="0"/>
            <a:t>RSTP, MSTP</a:t>
          </a:r>
          <a:endParaRPr lang="en-US" sz="1600" dirty="0"/>
        </a:p>
      </dgm:t>
    </dgm:pt>
    <dgm:pt modelId="{479307E2-F3B0-4282-83E5-6B8CFDEB38AD}" type="parTrans" cxnId="{F5AEE64A-8042-469C-A71A-E667D60EC016}">
      <dgm:prSet/>
      <dgm:spPr/>
      <dgm:t>
        <a:bodyPr/>
        <a:lstStyle/>
        <a:p>
          <a:endParaRPr lang="ru-RU"/>
        </a:p>
      </dgm:t>
    </dgm:pt>
    <dgm:pt modelId="{D71C74DE-9CA1-48A1-8430-DDB571AE20D7}" type="sibTrans" cxnId="{F5AEE64A-8042-469C-A71A-E667D60EC016}">
      <dgm:prSet/>
      <dgm:spPr/>
      <dgm:t>
        <a:bodyPr/>
        <a:lstStyle/>
        <a:p>
          <a:endParaRPr lang="ru-RU"/>
        </a:p>
      </dgm:t>
    </dgm:pt>
    <dgm:pt modelId="{9F368AB6-6787-49D2-B50A-7DB36C4D2FEE}">
      <dgm:prSet custT="1"/>
      <dgm:spPr/>
      <dgm:t>
        <a:bodyPr/>
        <a:lstStyle/>
        <a:p>
          <a:pPr rtl="0"/>
          <a:r>
            <a:rPr lang="ru-RU" sz="1600" smtClean="0"/>
            <a:t>Металлический корпус</a:t>
          </a:r>
          <a:endParaRPr lang="en-US" sz="1600" dirty="0"/>
        </a:p>
      </dgm:t>
    </dgm:pt>
    <dgm:pt modelId="{F894FA34-3433-482D-B5C1-3B87237E666E}" type="parTrans" cxnId="{1C2BCC93-0979-410A-920C-8425159C655C}">
      <dgm:prSet/>
      <dgm:spPr/>
      <dgm:t>
        <a:bodyPr/>
        <a:lstStyle/>
        <a:p>
          <a:endParaRPr lang="ru-RU"/>
        </a:p>
      </dgm:t>
    </dgm:pt>
    <dgm:pt modelId="{ECCAB5FB-4D7C-437E-924A-D9543010DCA5}" type="sibTrans" cxnId="{1C2BCC93-0979-410A-920C-8425159C655C}">
      <dgm:prSet/>
      <dgm:spPr/>
      <dgm:t>
        <a:bodyPr/>
        <a:lstStyle/>
        <a:p>
          <a:endParaRPr lang="ru-RU"/>
        </a:p>
      </dgm:t>
    </dgm:pt>
    <dgm:pt modelId="{69A14CFE-8F49-4203-BBCF-D00D212891B6}">
      <dgm:prSet custT="1"/>
      <dgm:spPr/>
      <dgm:t>
        <a:bodyPr/>
        <a:lstStyle/>
        <a:p>
          <a:pPr algn="l" rtl="0"/>
          <a:r>
            <a:rPr lang="ru-RU" sz="1600" smtClean="0"/>
            <a:t>Сериальные туннели по </a:t>
          </a:r>
          <a:r>
            <a:rPr lang="en-US" sz="1600" smtClean="0"/>
            <a:t>Ethernet</a:t>
          </a:r>
          <a:endParaRPr lang="en-US" sz="1600" dirty="0"/>
        </a:p>
      </dgm:t>
    </dgm:pt>
    <dgm:pt modelId="{67E64A75-3A1D-4583-8725-06EF7ACEAF22}" type="parTrans" cxnId="{03D3670C-E287-4215-BBD2-AB3AA3590E72}">
      <dgm:prSet/>
      <dgm:spPr/>
      <dgm:t>
        <a:bodyPr/>
        <a:lstStyle/>
        <a:p>
          <a:endParaRPr lang="ru-RU"/>
        </a:p>
      </dgm:t>
    </dgm:pt>
    <dgm:pt modelId="{212D50B3-FC8A-435A-A4BF-46A61580142A}" type="sibTrans" cxnId="{03D3670C-E287-4215-BBD2-AB3AA3590E72}">
      <dgm:prSet/>
      <dgm:spPr/>
      <dgm:t>
        <a:bodyPr/>
        <a:lstStyle/>
        <a:p>
          <a:endParaRPr lang="ru-RU"/>
        </a:p>
      </dgm:t>
    </dgm:pt>
    <dgm:pt modelId="{4424DE47-87A3-458B-A5A4-D3428B8707F1}">
      <dgm:prSet custT="1"/>
      <dgm:spPr/>
      <dgm:t>
        <a:bodyPr/>
        <a:lstStyle/>
        <a:p>
          <a:pPr algn="l" rtl="0"/>
          <a:r>
            <a:rPr lang="ru-RU" sz="1600" smtClean="0"/>
            <a:t>Преобразование </a:t>
          </a:r>
          <a:r>
            <a:rPr lang="en-US" sz="1600" smtClean="0"/>
            <a:t>IEC101 </a:t>
          </a:r>
          <a:r>
            <a:rPr lang="ru-RU" sz="1600" smtClean="0"/>
            <a:t>в </a:t>
          </a:r>
          <a:r>
            <a:rPr lang="en-US" sz="1600" smtClean="0"/>
            <a:t> IEC104</a:t>
          </a:r>
          <a:endParaRPr lang="en-US" sz="1600" dirty="0"/>
        </a:p>
      </dgm:t>
    </dgm:pt>
    <dgm:pt modelId="{3A7DC92B-E457-4CE2-B582-B73DA2812F59}" type="parTrans" cxnId="{33416093-3A52-477D-9315-13F57A9326DC}">
      <dgm:prSet/>
      <dgm:spPr/>
      <dgm:t>
        <a:bodyPr/>
        <a:lstStyle/>
        <a:p>
          <a:endParaRPr lang="ru-RU"/>
        </a:p>
      </dgm:t>
    </dgm:pt>
    <dgm:pt modelId="{51D158C8-9CAB-4063-AC3B-7D5D1E5022BD}" type="sibTrans" cxnId="{33416093-3A52-477D-9315-13F57A9326DC}">
      <dgm:prSet/>
      <dgm:spPr/>
      <dgm:t>
        <a:bodyPr/>
        <a:lstStyle/>
        <a:p>
          <a:endParaRPr lang="ru-RU"/>
        </a:p>
      </dgm:t>
    </dgm:pt>
    <dgm:pt modelId="{99458EC7-2097-4B80-979D-A070487230E2}" type="pres">
      <dgm:prSet presAssocID="{68C087B7-76B6-4624-B02C-CE42F5DFDE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606ACB-0BA5-48EB-9511-B07482DA5294}" type="pres">
      <dgm:prSet presAssocID="{68C087B7-76B6-4624-B02C-CE42F5DFDE40}" presName="fgShape" presStyleLbl="fgShp" presStyleIdx="0" presStyleCnt="1" custFlipHor="1" custScaleX="1306" custLinFactNeighborX="28278" custLinFactNeighborY="9290"/>
      <dgm:spPr/>
    </dgm:pt>
    <dgm:pt modelId="{72B7DCDF-B3B8-462C-A4E3-B038D78AD890}" type="pres">
      <dgm:prSet presAssocID="{68C087B7-76B6-4624-B02C-CE42F5DFDE40}" presName="linComp" presStyleCnt="0"/>
      <dgm:spPr/>
    </dgm:pt>
    <dgm:pt modelId="{F4D8761D-C5C2-4545-B4F1-F80BE7221B6D}" type="pres">
      <dgm:prSet presAssocID="{399407E7-22E6-4815-B457-2DB03A19DD42}" presName="compNode" presStyleCnt="0"/>
      <dgm:spPr/>
    </dgm:pt>
    <dgm:pt modelId="{409080C8-58C2-4FD0-9AD2-FBA8DAB5F146}" type="pres">
      <dgm:prSet presAssocID="{399407E7-22E6-4815-B457-2DB03A19DD42}" presName="bkgdShape" presStyleLbl="node1" presStyleIdx="0" presStyleCnt="4" custScaleX="111738"/>
      <dgm:spPr/>
      <dgm:t>
        <a:bodyPr/>
        <a:lstStyle/>
        <a:p>
          <a:endParaRPr lang="en-US"/>
        </a:p>
      </dgm:t>
    </dgm:pt>
    <dgm:pt modelId="{EEACD0D6-6837-4FCC-A784-F685FA5DF569}" type="pres">
      <dgm:prSet presAssocID="{399407E7-22E6-4815-B457-2DB03A19DD4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FB45C-5BF2-40AC-9FE0-6C5280DFEAEB}" type="pres">
      <dgm:prSet presAssocID="{399407E7-22E6-4815-B457-2DB03A19DD42}" presName="invisiNode" presStyleLbl="node1" presStyleIdx="0" presStyleCnt="4"/>
      <dgm:spPr/>
    </dgm:pt>
    <dgm:pt modelId="{782A5BC7-8AEE-4ECD-8ED4-ED6CF07E2DAC}" type="pres">
      <dgm:prSet presAssocID="{399407E7-22E6-4815-B457-2DB03A19DD42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D81CD7-11B5-4C57-85C0-7009218148D3}" type="pres">
      <dgm:prSet presAssocID="{0034A174-1035-4A3B-95E9-ACF2D35C6DA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70D8B3-8511-4D3D-B34B-530887E54733}" type="pres">
      <dgm:prSet presAssocID="{BB4A9324-F32F-413F-B605-663240D2254C}" presName="compNode" presStyleCnt="0"/>
      <dgm:spPr/>
    </dgm:pt>
    <dgm:pt modelId="{68D88FF3-CA46-4E99-B82E-24D3E1C1E1AA}" type="pres">
      <dgm:prSet presAssocID="{BB4A9324-F32F-413F-B605-663240D2254C}" presName="bkgdShape" presStyleLbl="node1" presStyleIdx="1" presStyleCnt="4"/>
      <dgm:spPr/>
      <dgm:t>
        <a:bodyPr/>
        <a:lstStyle/>
        <a:p>
          <a:endParaRPr lang="en-US"/>
        </a:p>
      </dgm:t>
    </dgm:pt>
    <dgm:pt modelId="{07E3FB88-A963-4F94-B0E0-9D2B04A7647F}" type="pres">
      <dgm:prSet presAssocID="{BB4A9324-F32F-413F-B605-663240D2254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18494-C134-4A32-B4F6-6C56776318E4}" type="pres">
      <dgm:prSet presAssocID="{BB4A9324-F32F-413F-B605-663240D2254C}" presName="invisiNode" presStyleLbl="node1" presStyleIdx="1" presStyleCnt="4"/>
      <dgm:spPr/>
    </dgm:pt>
    <dgm:pt modelId="{3E0DC281-ABD6-4305-9F98-966C5F4631D8}" type="pres">
      <dgm:prSet presAssocID="{BB4A9324-F32F-413F-B605-663240D2254C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B7B279-89A3-46C2-9D0E-AD5A60909AC1}" type="pres">
      <dgm:prSet presAssocID="{55324123-76D3-459F-B300-7088761052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321C6E-3158-41CB-85BC-264D070A6422}" type="pres">
      <dgm:prSet presAssocID="{2B6ABF5B-F4E6-4311-BB0D-ECCCFAF10ACC}" presName="compNode" presStyleCnt="0"/>
      <dgm:spPr/>
    </dgm:pt>
    <dgm:pt modelId="{7C609C81-ABF4-45F1-80AF-DEC109AD9DD3}" type="pres">
      <dgm:prSet presAssocID="{2B6ABF5B-F4E6-4311-BB0D-ECCCFAF10ACC}" presName="bkgdShape" presStyleLbl="node1" presStyleIdx="2" presStyleCnt="4" custScaleX="108513"/>
      <dgm:spPr/>
      <dgm:t>
        <a:bodyPr/>
        <a:lstStyle/>
        <a:p>
          <a:endParaRPr lang="en-US"/>
        </a:p>
      </dgm:t>
    </dgm:pt>
    <dgm:pt modelId="{E9893E38-F214-481F-A0DD-B5C79C536FB8}" type="pres">
      <dgm:prSet presAssocID="{2B6ABF5B-F4E6-4311-BB0D-ECCCFAF10AC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8A55D-551B-450A-96C2-C423EAF2CE50}" type="pres">
      <dgm:prSet presAssocID="{2B6ABF5B-F4E6-4311-BB0D-ECCCFAF10ACC}" presName="invisiNode" presStyleLbl="node1" presStyleIdx="2" presStyleCnt="4"/>
      <dgm:spPr/>
    </dgm:pt>
    <dgm:pt modelId="{CA72D97C-6CFE-49B7-9BC3-AE8E2797EFA1}" type="pres">
      <dgm:prSet presAssocID="{2B6ABF5B-F4E6-4311-BB0D-ECCCFAF10ACC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D3319A0-D876-49CA-8960-9C2794D85F2A}" type="pres">
      <dgm:prSet presAssocID="{D9495814-2FED-4E40-95FF-70C46B65E5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DD60F4B-BB0D-4E87-916D-1C82727CF78F}" type="pres">
      <dgm:prSet presAssocID="{09558092-46C2-481A-A762-ACDC63A3D7B1}" presName="compNode" presStyleCnt="0"/>
      <dgm:spPr/>
    </dgm:pt>
    <dgm:pt modelId="{6F7205B1-E56E-4C67-B869-7A7855ED9D92}" type="pres">
      <dgm:prSet presAssocID="{09558092-46C2-481A-A762-ACDC63A3D7B1}" presName="bkgdShape" presStyleLbl="node1" presStyleIdx="3" presStyleCnt="4" custLinFactNeighborX="50" custLinFactNeighborY="219"/>
      <dgm:spPr/>
      <dgm:t>
        <a:bodyPr/>
        <a:lstStyle/>
        <a:p>
          <a:endParaRPr lang="en-US"/>
        </a:p>
      </dgm:t>
    </dgm:pt>
    <dgm:pt modelId="{F6CDAF76-69E7-4995-914F-F05B38A56014}" type="pres">
      <dgm:prSet presAssocID="{09558092-46C2-481A-A762-ACDC63A3D7B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D3F54-2A23-457D-8931-72E3FD671885}" type="pres">
      <dgm:prSet presAssocID="{09558092-46C2-481A-A762-ACDC63A3D7B1}" presName="invisiNode" presStyleLbl="node1" presStyleIdx="3" presStyleCnt="4"/>
      <dgm:spPr/>
    </dgm:pt>
    <dgm:pt modelId="{4B508BE8-045E-403B-BE25-8FFA34DC7BC1}" type="pres">
      <dgm:prSet presAssocID="{09558092-46C2-481A-A762-ACDC63A3D7B1}" presName="imagNode" presStyleLbl="fgImgPlace1" presStyleIdx="3" presStyleCnt="4" custLinFactNeighborX="-2626" custLinFactNeighborY="-196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92F4019-7FDD-40CA-96CB-2E4FB677B6C9}" type="presOf" srcId="{6ECA3A9A-B772-4E2B-9252-3B1975E8CD0E}" destId="{68D88FF3-CA46-4E99-B82E-24D3E1C1E1AA}" srcOrd="0" destOrd="4" presId="urn:microsoft.com/office/officeart/2005/8/layout/hList7#1"/>
    <dgm:cxn modelId="{C2CB0648-36DF-4B8D-9111-F1B08E503019}" type="presOf" srcId="{048C79E3-0CFF-4D86-8720-4D095443FCEE}" destId="{6F7205B1-E56E-4C67-B869-7A7855ED9D92}" srcOrd="0" destOrd="4" presId="urn:microsoft.com/office/officeart/2005/8/layout/hList7#1"/>
    <dgm:cxn modelId="{8C9457D4-375B-42B5-A3C4-0E4EC5045D13}" srcId="{2B6ABF5B-F4E6-4311-BB0D-ECCCFAF10ACC}" destId="{B1DD5A18-2D18-45C9-8E41-1E8AF7210A4A}" srcOrd="0" destOrd="0" parTransId="{1EBB9698-8261-4CB8-B7FC-B2E639A3EDB2}" sibTransId="{BD599F11-3013-45C0-B0B5-A2ABEEC67F5B}"/>
    <dgm:cxn modelId="{044D0CD1-7B9F-4A29-B39A-760C0DAC9CAC}" type="presOf" srcId="{27C14D1E-20BC-4123-9965-3CFAB09524D0}" destId="{EEACD0D6-6837-4FCC-A784-F685FA5DF569}" srcOrd="1" destOrd="4" presId="urn:microsoft.com/office/officeart/2005/8/layout/hList7#1"/>
    <dgm:cxn modelId="{79E9AEB9-261C-436F-A069-B5A6F02BAD0D}" type="presOf" srcId="{69A14CFE-8F49-4203-BBCF-D00D212891B6}" destId="{07E3FB88-A963-4F94-B0E0-9D2B04A7647F}" srcOrd="1" destOrd="2" presId="urn:microsoft.com/office/officeart/2005/8/layout/hList7#1"/>
    <dgm:cxn modelId="{7A832769-4C8B-4EEE-A8BA-82DEDFE549F0}" type="presOf" srcId="{6664FBE0-CFCE-4210-980E-8E4CD3B20D87}" destId="{EEACD0D6-6837-4FCC-A784-F685FA5DF569}" srcOrd="1" destOrd="3" presId="urn:microsoft.com/office/officeart/2005/8/layout/hList7#1"/>
    <dgm:cxn modelId="{D8CD989D-8FD4-415E-87C0-574EC10682C1}" srcId="{399407E7-22E6-4815-B457-2DB03A19DD42}" destId="{27C14D1E-20BC-4123-9965-3CFAB09524D0}" srcOrd="3" destOrd="0" parTransId="{4F428D61-E1AE-4789-B291-4605A6EE92C5}" sibTransId="{2768DD03-4F48-4BD0-AF5A-6FC68DB6F6F1}"/>
    <dgm:cxn modelId="{7A811A28-F7F5-42D2-9CEF-21084AB1A0FF}" type="presOf" srcId="{DD7ED7EB-FA5D-4242-90F9-DEB0D59FBD1A}" destId="{EEACD0D6-6837-4FCC-A784-F685FA5DF569}" srcOrd="1" destOrd="8" presId="urn:microsoft.com/office/officeart/2005/8/layout/hList7#1"/>
    <dgm:cxn modelId="{E8F185C4-A150-4265-99AB-4D6F568FB819}" srcId="{09558092-46C2-481A-A762-ACDC63A3D7B1}" destId="{048C79E3-0CFF-4D86-8720-4D095443FCEE}" srcOrd="3" destOrd="0" parTransId="{68DCF078-09EB-4DC8-86F4-048D6EF45319}" sibTransId="{B00652C3-C9F2-489E-BA95-50D35E396F41}"/>
    <dgm:cxn modelId="{D096B6E7-6354-409E-87B0-716B84705AF7}" type="presOf" srcId="{F882FE69-BA18-495F-AA07-434461372FB9}" destId="{7C609C81-ABF4-45F1-80AF-DEC109AD9DD3}" srcOrd="0" destOrd="2" presId="urn:microsoft.com/office/officeart/2005/8/layout/hList7#1"/>
    <dgm:cxn modelId="{639BBF7C-0AE1-4B4A-92FE-C4A93C2B2442}" srcId="{399407E7-22E6-4815-B457-2DB03A19DD42}" destId="{94042DCB-FCD7-4C4D-9471-2628BE50B5C4}" srcOrd="1" destOrd="0" parTransId="{986C27EF-716E-4E8C-8804-D2246A856C45}" sibTransId="{06D7538B-0777-45C0-B28B-18ACCB31022D}"/>
    <dgm:cxn modelId="{1C2BCC93-0979-410A-920C-8425159C655C}" srcId="{399407E7-22E6-4815-B457-2DB03A19DD42}" destId="{9F368AB6-6787-49D2-B50A-7DB36C4D2FEE}" srcOrd="0" destOrd="0" parTransId="{F894FA34-3433-482D-B5C1-3B87237E666E}" sibTransId="{ECCAB5FB-4D7C-437E-924A-D9543010DCA5}"/>
    <dgm:cxn modelId="{D7DA7BB3-E76F-4C6B-9F49-DB0BF5CEFA9E}" type="presOf" srcId="{BB4A9324-F32F-413F-B605-663240D2254C}" destId="{68D88FF3-CA46-4E99-B82E-24D3E1C1E1AA}" srcOrd="0" destOrd="0" presId="urn:microsoft.com/office/officeart/2005/8/layout/hList7#1"/>
    <dgm:cxn modelId="{56FC87B7-69DE-4F17-9414-6549E23B1242}" type="presOf" srcId="{399407E7-22E6-4815-B457-2DB03A19DD42}" destId="{409080C8-58C2-4FD0-9AD2-FBA8DAB5F146}" srcOrd="0" destOrd="0" presId="urn:microsoft.com/office/officeart/2005/8/layout/hList7#1"/>
    <dgm:cxn modelId="{AE2FC60A-2B6E-4D98-B54F-8AA440BF7643}" type="presOf" srcId="{9DB2858F-099A-43D8-A764-5090E2F7973A}" destId="{409080C8-58C2-4FD0-9AD2-FBA8DAB5F146}" srcOrd="0" destOrd="7" presId="urn:microsoft.com/office/officeart/2005/8/layout/hList7#1"/>
    <dgm:cxn modelId="{C802E798-0D28-47FA-B831-0E9B9DDDEAD2}" type="presOf" srcId="{6664FBE0-CFCE-4210-980E-8E4CD3B20D87}" destId="{409080C8-58C2-4FD0-9AD2-FBA8DAB5F146}" srcOrd="0" destOrd="3" presId="urn:microsoft.com/office/officeart/2005/8/layout/hList7#1"/>
    <dgm:cxn modelId="{E5CC40BD-D9D3-4A55-9EDC-85E48702DD61}" type="presOf" srcId="{9B18696F-B06C-4A1F-8D86-977B50B82BE3}" destId="{409080C8-58C2-4FD0-9AD2-FBA8DAB5F146}" srcOrd="0" destOrd="5" presId="urn:microsoft.com/office/officeart/2005/8/layout/hList7#1"/>
    <dgm:cxn modelId="{4F3A6C3C-B018-4C2A-8129-FD93A702DB09}" type="presOf" srcId="{4424DE47-87A3-458B-A5A4-D3428B8707F1}" destId="{07E3FB88-A963-4F94-B0E0-9D2B04A7647F}" srcOrd="1" destOrd="3" presId="urn:microsoft.com/office/officeart/2005/8/layout/hList7#1"/>
    <dgm:cxn modelId="{FE263594-106C-499D-8FD1-41F4DC13DDB8}" type="presOf" srcId="{8E3614C9-D45D-45B3-B5F0-EDDE50E634DC}" destId="{6F7205B1-E56E-4C67-B869-7A7855ED9D92}" srcOrd="0" destOrd="2" presId="urn:microsoft.com/office/officeart/2005/8/layout/hList7#1"/>
    <dgm:cxn modelId="{ABC590B9-F726-4198-B282-C58730DEF61B}" srcId="{399407E7-22E6-4815-B457-2DB03A19DD42}" destId="{6664FBE0-CFCE-4210-980E-8E4CD3B20D87}" srcOrd="2" destOrd="0" parTransId="{1520369E-9458-41B5-8748-72B7F180CCA8}" sibTransId="{8B7960E8-E089-4450-BE44-CCDFC3B0057E}"/>
    <dgm:cxn modelId="{84E1D5D6-8354-4E6B-AFE0-79C4ECC5711E}" srcId="{BB4A9324-F32F-413F-B605-663240D2254C}" destId="{8E9A5E55-A906-4C41-9A52-3833BA299F21}" srcOrd="0" destOrd="0" parTransId="{5BF8E0FA-5F30-42C2-95E4-7DB9044A8D62}" sibTransId="{71380DFD-111E-49C5-959D-A61917C78C28}"/>
    <dgm:cxn modelId="{10C877CC-88B9-4BC3-99DF-3E135E0FE803}" srcId="{399407E7-22E6-4815-B457-2DB03A19DD42}" destId="{9DB2858F-099A-43D8-A764-5090E2F7973A}" srcOrd="6" destOrd="0" parTransId="{C6C2640B-6982-4C22-9839-5101E0A27975}" sibTransId="{3F378151-093D-49B7-80BE-C4D1E78D0D86}"/>
    <dgm:cxn modelId="{33416093-3A52-477D-9315-13F57A9326DC}" srcId="{BB4A9324-F32F-413F-B605-663240D2254C}" destId="{4424DE47-87A3-458B-A5A4-D3428B8707F1}" srcOrd="2" destOrd="0" parTransId="{3A7DC92B-E457-4CE2-B582-B73DA2812F59}" sibTransId="{51D158C8-9CAB-4063-AC3B-7D5D1E5022BD}"/>
    <dgm:cxn modelId="{ED6734D1-7844-4BFC-BADD-954A68FEF540}" type="presOf" srcId="{FE81D173-1E39-4D01-A366-34DA841181E4}" destId="{EEACD0D6-6837-4FCC-A784-F685FA5DF569}" srcOrd="1" destOrd="6" presId="urn:microsoft.com/office/officeart/2005/8/layout/hList7#1"/>
    <dgm:cxn modelId="{B2331F6A-455C-4011-886D-F4C3B3BB8722}" type="presOf" srcId="{75B604D6-6B90-4122-A46D-EBC4DAEF7AFF}" destId="{6F7205B1-E56E-4C67-B869-7A7855ED9D92}" srcOrd="0" destOrd="5" presId="urn:microsoft.com/office/officeart/2005/8/layout/hList7#1"/>
    <dgm:cxn modelId="{5EC7E7D6-0995-4CBB-B090-B142D2C57FE1}" srcId="{BB4A9324-F32F-413F-B605-663240D2254C}" destId="{6ECA3A9A-B772-4E2B-9252-3B1975E8CD0E}" srcOrd="3" destOrd="0" parTransId="{A5768856-B136-4504-843E-1D585702867F}" sibTransId="{5D1BC51F-B46E-4730-A7A7-02A7ABC6AA75}"/>
    <dgm:cxn modelId="{890FE149-2A40-4624-A655-92C31EDBE64C}" srcId="{68C087B7-76B6-4624-B02C-CE42F5DFDE40}" destId="{2B6ABF5B-F4E6-4311-BB0D-ECCCFAF10ACC}" srcOrd="2" destOrd="0" parTransId="{965F465E-B80C-4BCA-ACB2-2961FABCC7E5}" sibTransId="{D9495814-2FED-4E40-95FF-70C46B65E5EE}"/>
    <dgm:cxn modelId="{318FFB5E-BF42-4311-9723-8DC99E009E8D}" type="presOf" srcId="{DD7ED7EB-FA5D-4242-90F9-DEB0D59FBD1A}" destId="{409080C8-58C2-4FD0-9AD2-FBA8DAB5F146}" srcOrd="0" destOrd="8" presId="urn:microsoft.com/office/officeart/2005/8/layout/hList7#1"/>
    <dgm:cxn modelId="{3BE3F6C7-CCCA-42D3-B7E5-A5749BF7D8FB}" type="presOf" srcId="{BB4A9324-F32F-413F-B605-663240D2254C}" destId="{07E3FB88-A963-4F94-B0E0-9D2B04A7647F}" srcOrd="1" destOrd="0" presId="urn:microsoft.com/office/officeart/2005/8/layout/hList7#1"/>
    <dgm:cxn modelId="{F5AEE64A-8042-469C-A71A-E667D60EC016}" srcId="{09558092-46C2-481A-A762-ACDC63A3D7B1}" destId="{8E3614C9-D45D-45B3-B5F0-EDDE50E634DC}" srcOrd="1" destOrd="0" parTransId="{479307E2-F3B0-4282-83E5-6B8CFDEB38AD}" sibTransId="{D71C74DE-9CA1-48A1-8430-DDB571AE20D7}"/>
    <dgm:cxn modelId="{C8C047C6-C973-4989-A5AC-678A05EA266F}" type="presOf" srcId="{0034A174-1035-4A3B-95E9-ACF2D35C6DAE}" destId="{72D81CD7-11B5-4C57-85C0-7009218148D3}" srcOrd="0" destOrd="0" presId="urn:microsoft.com/office/officeart/2005/8/layout/hList7#1"/>
    <dgm:cxn modelId="{7824CF14-803E-4C67-8314-CB8FDCC7C15A}" srcId="{68C087B7-76B6-4624-B02C-CE42F5DFDE40}" destId="{BB4A9324-F32F-413F-B605-663240D2254C}" srcOrd="1" destOrd="0" parTransId="{CC89E5CD-49D4-43E7-AE61-B2B7A509A6B2}" sibTransId="{55324123-76D3-459F-B300-70887610529B}"/>
    <dgm:cxn modelId="{D2967237-434F-4E01-8210-AB59A09FEB1F}" srcId="{2B6ABF5B-F4E6-4311-BB0D-ECCCFAF10ACC}" destId="{F882FE69-BA18-495F-AA07-434461372FB9}" srcOrd="1" destOrd="0" parTransId="{C90C7088-7734-4DDB-8184-50D4F3F80CD6}" sibTransId="{3B9677A1-5AA7-43B4-BF62-8962030F4356}"/>
    <dgm:cxn modelId="{59236BCD-7888-41A0-AFD1-97210CD72CE4}" srcId="{2B6ABF5B-F4E6-4311-BB0D-ECCCFAF10ACC}" destId="{C96548B7-5469-4624-AC5F-37DA05EBC222}" srcOrd="2" destOrd="0" parTransId="{629896F5-E255-47AE-8973-2F07C47F3873}" sibTransId="{1C304330-D30F-418B-A254-147501116703}"/>
    <dgm:cxn modelId="{E7D9D100-6379-4710-98A5-2F88B1B296C1}" srcId="{399407E7-22E6-4815-B457-2DB03A19DD42}" destId="{DD7ED7EB-FA5D-4242-90F9-DEB0D59FBD1A}" srcOrd="7" destOrd="0" parTransId="{B493C429-4474-44E0-81DE-F7456E6EDE4F}" sibTransId="{58541FB3-BFC4-4671-A964-DB4325C26950}"/>
    <dgm:cxn modelId="{6FB72CF5-6C06-40AA-A766-8480CE00B384}" type="presOf" srcId="{6ECA3A9A-B772-4E2B-9252-3B1975E8CD0E}" destId="{07E3FB88-A963-4F94-B0E0-9D2B04A7647F}" srcOrd="1" destOrd="4" presId="urn:microsoft.com/office/officeart/2005/8/layout/hList7#1"/>
    <dgm:cxn modelId="{00BC0795-BB89-4109-BE9E-23B50666C38E}" type="presOf" srcId="{8E9A5E55-A906-4C41-9A52-3833BA299F21}" destId="{68D88FF3-CA46-4E99-B82E-24D3E1C1E1AA}" srcOrd="0" destOrd="1" presId="urn:microsoft.com/office/officeart/2005/8/layout/hList7#1"/>
    <dgm:cxn modelId="{79AD612E-9C89-412E-BDBD-E81718302C81}" type="presOf" srcId="{94042DCB-FCD7-4C4D-9471-2628BE50B5C4}" destId="{EEACD0D6-6837-4FCC-A784-F685FA5DF569}" srcOrd="1" destOrd="2" presId="urn:microsoft.com/office/officeart/2005/8/layout/hList7#1"/>
    <dgm:cxn modelId="{87EBB9EF-0404-4D3D-8EAF-C4DAF480AEEB}" type="presOf" srcId="{55324123-76D3-459F-B300-70887610529B}" destId="{A5B7B279-89A3-46C2-9D0E-AD5A60909AC1}" srcOrd="0" destOrd="0" presId="urn:microsoft.com/office/officeart/2005/8/layout/hList7#1"/>
    <dgm:cxn modelId="{857FD31E-2E6D-49BF-B21E-D46E94E035AF}" srcId="{399407E7-22E6-4815-B457-2DB03A19DD42}" destId="{9B18696F-B06C-4A1F-8D86-977B50B82BE3}" srcOrd="4" destOrd="0" parTransId="{68775B5F-F02B-4128-BC84-803DE0C74345}" sibTransId="{F1C53055-E54F-493F-99A2-3D9EB5507D00}"/>
    <dgm:cxn modelId="{93AEA6C9-F373-4D10-9797-D29C16B0E70B}" type="presOf" srcId="{048C79E3-0CFF-4D86-8720-4D095443FCEE}" destId="{F6CDAF76-69E7-4995-914F-F05B38A56014}" srcOrd="1" destOrd="4" presId="urn:microsoft.com/office/officeart/2005/8/layout/hList7#1"/>
    <dgm:cxn modelId="{AA714243-2A13-4422-B2C3-E13146D25B1A}" type="presOf" srcId="{75B604D6-6B90-4122-A46D-EBC4DAEF7AFF}" destId="{F6CDAF76-69E7-4995-914F-F05B38A56014}" srcOrd="1" destOrd="5" presId="urn:microsoft.com/office/officeart/2005/8/layout/hList7#1"/>
    <dgm:cxn modelId="{67449163-1647-4BB5-BAFC-E2250C0389F5}" type="presOf" srcId="{785EBAFC-8B49-4A19-9D35-BD00D47F3280}" destId="{6F7205B1-E56E-4C67-B869-7A7855ED9D92}" srcOrd="0" destOrd="1" presId="urn:microsoft.com/office/officeart/2005/8/layout/hList7#1"/>
    <dgm:cxn modelId="{27EF5AB2-EAE6-4EBC-B3B7-4FCEA6AD3EE4}" type="presOf" srcId="{FE81D173-1E39-4D01-A366-34DA841181E4}" destId="{409080C8-58C2-4FD0-9AD2-FBA8DAB5F146}" srcOrd="0" destOrd="6" presId="urn:microsoft.com/office/officeart/2005/8/layout/hList7#1"/>
    <dgm:cxn modelId="{9E6313D3-67E4-4335-A78B-EADDF7E1061A}" type="presOf" srcId="{9F368AB6-6787-49D2-B50A-7DB36C4D2FEE}" destId="{EEACD0D6-6837-4FCC-A784-F685FA5DF569}" srcOrd="1" destOrd="1" presId="urn:microsoft.com/office/officeart/2005/8/layout/hList7#1"/>
    <dgm:cxn modelId="{48FDB1E8-22FA-41A5-B511-62A4E7625916}" type="presOf" srcId="{9B18696F-B06C-4A1F-8D86-977B50B82BE3}" destId="{EEACD0D6-6837-4FCC-A784-F685FA5DF569}" srcOrd="1" destOrd="5" presId="urn:microsoft.com/office/officeart/2005/8/layout/hList7#1"/>
    <dgm:cxn modelId="{9143152F-231B-4A1B-BFC7-CDF52B3BF246}" type="presOf" srcId="{785EBAFC-8B49-4A19-9D35-BD00D47F3280}" destId="{F6CDAF76-69E7-4995-914F-F05B38A56014}" srcOrd="1" destOrd="1" presId="urn:microsoft.com/office/officeart/2005/8/layout/hList7#1"/>
    <dgm:cxn modelId="{62BADBF4-7E70-4AA2-943F-1371E6AC66BC}" type="presOf" srcId="{94042DCB-FCD7-4C4D-9471-2628BE50B5C4}" destId="{409080C8-58C2-4FD0-9AD2-FBA8DAB5F146}" srcOrd="0" destOrd="2" presId="urn:microsoft.com/office/officeart/2005/8/layout/hList7#1"/>
    <dgm:cxn modelId="{3270BE1E-B153-4BD2-A5C1-D6B416291CBD}" type="presOf" srcId="{B1DD5A18-2D18-45C9-8E41-1E8AF7210A4A}" destId="{7C609C81-ABF4-45F1-80AF-DEC109AD9DD3}" srcOrd="0" destOrd="1" presId="urn:microsoft.com/office/officeart/2005/8/layout/hList7#1"/>
    <dgm:cxn modelId="{5D56B44C-7627-4AAC-9C84-5422F9DFBC6E}" type="presOf" srcId="{F882FE69-BA18-495F-AA07-434461372FB9}" destId="{E9893E38-F214-481F-A0DD-B5C79C536FB8}" srcOrd="1" destOrd="2" presId="urn:microsoft.com/office/officeart/2005/8/layout/hList7#1"/>
    <dgm:cxn modelId="{B953EC2E-3F04-4372-9A16-2E356BDE96BD}" type="presOf" srcId="{C96548B7-5469-4624-AC5F-37DA05EBC222}" destId="{E9893E38-F214-481F-A0DD-B5C79C536FB8}" srcOrd="1" destOrd="3" presId="urn:microsoft.com/office/officeart/2005/8/layout/hList7#1"/>
    <dgm:cxn modelId="{668C7018-2EDD-43B2-9180-FE6011E3B409}" type="presOf" srcId="{9F368AB6-6787-49D2-B50A-7DB36C4D2FEE}" destId="{409080C8-58C2-4FD0-9AD2-FBA8DAB5F146}" srcOrd="0" destOrd="1" presId="urn:microsoft.com/office/officeart/2005/8/layout/hList7#1"/>
    <dgm:cxn modelId="{8687E256-A787-4CB4-82DB-89BF8A30B902}" type="presOf" srcId="{69A14CFE-8F49-4203-BBCF-D00D212891B6}" destId="{68D88FF3-CA46-4E99-B82E-24D3E1C1E1AA}" srcOrd="0" destOrd="2" presId="urn:microsoft.com/office/officeart/2005/8/layout/hList7#1"/>
    <dgm:cxn modelId="{F8456D3F-B878-46D7-9259-F3328C946125}" type="presOf" srcId="{2B6ABF5B-F4E6-4311-BB0D-ECCCFAF10ACC}" destId="{7C609C81-ABF4-45F1-80AF-DEC109AD9DD3}" srcOrd="0" destOrd="0" presId="urn:microsoft.com/office/officeart/2005/8/layout/hList7#1"/>
    <dgm:cxn modelId="{22CBB72E-D776-4D78-A5D2-EC6DBF803E40}" type="presOf" srcId="{27C14D1E-20BC-4123-9965-3CFAB09524D0}" destId="{409080C8-58C2-4FD0-9AD2-FBA8DAB5F146}" srcOrd="0" destOrd="4" presId="urn:microsoft.com/office/officeart/2005/8/layout/hList7#1"/>
    <dgm:cxn modelId="{8D9D0316-FF5B-4B3A-A388-2C61C55DC3AC}" type="presOf" srcId="{09558092-46C2-481A-A762-ACDC63A3D7B1}" destId="{F6CDAF76-69E7-4995-914F-F05B38A56014}" srcOrd="1" destOrd="0" presId="urn:microsoft.com/office/officeart/2005/8/layout/hList7#1"/>
    <dgm:cxn modelId="{8AC3A528-3B40-4D79-87D7-4B2BF3A0BB1D}" srcId="{399407E7-22E6-4815-B457-2DB03A19DD42}" destId="{FE81D173-1E39-4D01-A366-34DA841181E4}" srcOrd="5" destOrd="0" parTransId="{7B8E21D9-C422-454B-959F-49388D130683}" sibTransId="{F86317AA-FF14-4E11-A54F-A4CA5EC6E09C}"/>
    <dgm:cxn modelId="{BBD403E3-2605-4EA2-8E8A-1D96618936BC}" srcId="{09558092-46C2-481A-A762-ACDC63A3D7B1}" destId="{25398315-45EC-4858-AA5A-B788E5B9456F}" srcOrd="2" destOrd="0" parTransId="{F495730F-61BA-4BFA-9F21-FE5F292B4DC2}" sibTransId="{D8909DCA-66FB-4023-80FA-5329E7E6EF17}"/>
    <dgm:cxn modelId="{2B759ABA-C221-47BB-98CD-B056F409736D}" type="presOf" srcId="{4424DE47-87A3-458B-A5A4-D3428B8707F1}" destId="{68D88FF3-CA46-4E99-B82E-24D3E1C1E1AA}" srcOrd="0" destOrd="3" presId="urn:microsoft.com/office/officeart/2005/8/layout/hList7#1"/>
    <dgm:cxn modelId="{BFAEF2A7-E018-431B-B613-F9E05648E793}" type="presOf" srcId="{B1DD5A18-2D18-45C9-8E41-1E8AF7210A4A}" destId="{E9893E38-F214-481F-A0DD-B5C79C536FB8}" srcOrd="1" destOrd="1" presId="urn:microsoft.com/office/officeart/2005/8/layout/hList7#1"/>
    <dgm:cxn modelId="{30954862-1127-49CF-8424-53242BE7651F}" srcId="{68C087B7-76B6-4624-B02C-CE42F5DFDE40}" destId="{399407E7-22E6-4815-B457-2DB03A19DD42}" srcOrd="0" destOrd="0" parTransId="{BF213E4B-449D-45AB-B78A-ADF24AA4FC47}" sibTransId="{0034A174-1035-4A3B-95E9-ACF2D35C6DAE}"/>
    <dgm:cxn modelId="{A225DD2F-E330-4E56-A960-9005C678603B}" type="presOf" srcId="{8E9A5E55-A906-4C41-9A52-3833BA299F21}" destId="{07E3FB88-A963-4F94-B0E0-9D2B04A7647F}" srcOrd="1" destOrd="1" presId="urn:microsoft.com/office/officeart/2005/8/layout/hList7#1"/>
    <dgm:cxn modelId="{0C1A18E8-4989-47F0-A1AE-1C02A53FB502}" type="presOf" srcId="{2B6ABF5B-F4E6-4311-BB0D-ECCCFAF10ACC}" destId="{E9893E38-F214-481F-A0DD-B5C79C536FB8}" srcOrd="1" destOrd="0" presId="urn:microsoft.com/office/officeart/2005/8/layout/hList7#1"/>
    <dgm:cxn modelId="{31B633C2-BD96-48B7-A434-EBDD28AFD5C3}" type="presOf" srcId="{25398315-45EC-4858-AA5A-B788E5B9456F}" destId="{6F7205B1-E56E-4C67-B869-7A7855ED9D92}" srcOrd="0" destOrd="3" presId="urn:microsoft.com/office/officeart/2005/8/layout/hList7#1"/>
    <dgm:cxn modelId="{03D3670C-E287-4215-BBD2-AB3AA3590E72}" srcId="{BB4A9324-F32F-413F-B605-663240D2254C}" destId="{69A14CFE-8F49-4203-BBCF-D00D212891B6}" srcOrd="1" destOrd="0" parTransId="{67E64A75-3A1D-4583-8725-06EF7ACEAF22}" sibTransId="{212D50B3-FC8A-435A-A4BF-46A61580142A}"/>
    <dgm:cxn modelId="{B6DD92F1-3692-4650-8DAD-BF81A10E8825}" type="presOf" srcId="{D9495814-2FED-4E40-95FF-70C46B65E5EE}" destId="{5D3319A0-D876-49CA-8960-9C2794D85F2A}" srcOrd="0" destOrd="0" presId="urn:microsoft.com/office/officeart/2005/8/layout/hList7#1"/>
    <dgm:cxn modelId="{F204DCAD-F7D0-41BC-8839-B73FEBC83195}" srcId="{09558092-46C2-481A-A762-ACDC63A3D7B1}" destId="{785EBAFC-8B49-4A19-9D35-BD00D47F3280}" srcOrd="0" destOrd="0" parTransId="{F8D9C1F0-6B47-4160-921F-1A08504A8D17}" sibTransId="{C98DD29C-6994-459F-A099-6D01A20AEF1A}"/>
    <dgm:cxn modelId="{9F898437-17D2-4694-893B-46FDE4F3B21F}" srcId="{68C087B7-76B6-4624-B02C-CE42F5DFDE40}" destId="{09558092-46C2-481A-A762-ACDC63A3D7B1}" srcOrd="3" destOrd="0" parTransId="{39D0FE7A-D247-4BB4-8DEC-0312589B6468}" sibTransId="{89816BCA-8421-40AC-9057-7445FE917B71}"/>
    <dgm:cxn modelId="{7EB79BDF-6184-4590-925F-17C49FFCBD96}" type="presOf" srcId="{68C087B7-76B6-4624-B02C-CE42F5DFDE40}" destId="{99458EC7-2097-4B80-979D-A070487230E2}" srcOrd="0" destOrd="0" presId="urn:microsoft.com/office/officeart/2005/8/layout/hList7#1"/>
    <dgm:cxn modelId="{EAA62EE5-DD9C-46FC-838E-2620AF9A3857}" type="presOf" srcId="{9DB2858F-099A-43D8-A764-5090E2F7973A}" destId="{EEACD0D6-6837-4FCC-A784-F685FA5DF569}" srcOrd="1" destOrd="7" presId="urn:microsoft.com/office/officeart/2005/8/layout/hList7#1"/>
    <dgm:cxn modelId="{6FAA41AA-C743-4C98-8215-65E383EEBF37}" type="presOf" srcId="{09558092-46C2-481A-A762-ACDC63A3D7B1}" destId="{6F7205B1-E56E-4C67-B869-7A7855ED9D92}" srcOrd="0" destOrd="0" presId="urn:microsoft.com/office/officeart/2005/8/layout/hList7#1"/>
    <dgm:cxn modelId="{B65B720C-5AA9-4A50-AB95-ECDDCFA11BDE}" srcId="{09558092-46C2-481A-A762-ACDC63A3D7B1}" destId="{75B604D6-6B90-4122-A46D-EBC4DAEF7AFF}" srcOrd="4" destOrd="0" parTransId="{8524ECE1-2CE1-410A-93FF-E705FF1527AA}" sibTransId="{CEF360E3-4428-4BCC-96FB-1B007E01999B}"/>
    <dgm:cxn modelId="{CE4B7E61-F60C-49D9-934B-2E9E5946B590}" type="presOf" srcId="{399407E7-22E6-4815-B457-2DB03A19DD42}" destId="{EEACD0D6-6837-4FCC-A784-F685FA5DF569}" srcOrd="1" destOrd="0" presId="urn:microsoft.com/office/officeart/2005/8/layout/hList7#1"/>
    <dgm:cxn modelId="{09C8948D-1BD9-453D-8DBD-2D8AB40CFAA5}" type="presOf" srcId="{25398315-45EC-4858-AA5A-B788E5B9456F}" destId="{F6CDAF76-69E7-4995-914F-F05B38A56014}" srcOrd="1" destOrd="3" presId="urn:microsoft.com/office/officeart/2005/8/layout/hList7#1"/>
    <dgm:cxn modelId="{BBA88511-6E2E-4F69-93FF-A14537057F53}" type="presOf" srcId="{C96548B7-5469-4624-AC5F-37DA05EBC222}" destId="{7C609C81-ABF4-45F1-80AF-DEC109AD9DD3}" srcOrd="0" destOrd="3" presId="urn:microsoft.com/office/officeart/2005/8/layout/hList7#1"/>
    <dgm:cxn modelId="{44B5E873-D693-4C93-855B-E919FD9DD4CE}" type="presOf" srcId="{8E3614C9-D45D-45B3-B5F0-EDDE50E634DC}" destId="{F6CDAF76-69E7-4995-914F-F05B38A56014}" srcOrd="1" destOrd="2" presId="urn:microsoft.com/office/officeart/2005/8/layout/hList7#1"/>
    <dgm:cxn modelId="{CDAAFCBB-8746-4F08-BF5D-484754BB0FEC}" type="presParOf" srcId="{99458EC7-2097-4B80-979D-A070487230E2}" destId="{8D606ACB-0BA5-48EB-9511-B07482DA5294}" srcOrd="0" destOrd="0" presId="urn:microsoft.com/office/officeart/2005/8/layout/hList7#1"/>
    <dgm:cxn modelId="{B0698A0C-CD57-48A0-8CFB-E5564AC80C6B}" type="presParOf" srcId="{99458EC7-2097-4B80-979D-A070487230E2}" destId="{72B7DCDF-B3B8-462C-A4E3-B038D78AD890}" srcOrd="1" destOrd="0" presId="urn:microsoft.com/office/officeart/2005/8/layout/hList7#1"/>
    <dgm:cxn modelId="{3D2013B3-CE82-4F2C-AF09-56A825A8552A}" type="presParOf" srcId="{72B7DCDF-B3B8-462C-A4E3-B038D78AD890}" destId="{F4D8761D-C5C2-4545-B4F1-F80BE7221B6D}" srcOrd="0" destOrd="0" presId="urn:microsoft.com/office/officeart/2005/8/layout/hList7#1"/>
    <dgm:cxn modelId="{06F3D5EB-2A0A-4485-866D-46704E530E22}" type="presParOf" srcId="{F4D8761D-C5C2-4545-B4F1-F80BE7221B6D}" destId="{409080C8-58C2-4FD0-9AD2-FBA8DAB5F146}" srcOrd="0" destOrd="0" presId="urn:microsoft.com/office/officeart/2005/8/layout/hList7#1"/>
    <dgm:cxn modelId="{F193038C-A517-40E0-B2C2-8D344A399BB5}" type="presParOf" srcId="{F4D8761D-C5C2-4545-B4F1-F80BE7221B6D}" destId="{EEACD0D6-6837-4FCC-A784-F685FA5DF569}" srcOrd="1" destOrd="0" presId="urn:microsoft.com/office/officeart/2005/8/layout/hList7#1"/>
    <dgm:cxn modelId="{2AF05F6E-8245-479B-9E66-E8B830579DEA}" type="presParOf" srcId="{F4D8761D-C5C2-4545-B4F1-F80BE7221B6D}" destId="{CEDFB45C-5BF2-40AC-9FE0-6C5280DFEAEB}" srcOrd="2" destOrd="0" presId="urn:microsoft.com/office/officeart/2005/8/layout/hList7#1"/>
    <dgm:cxn modelId="{F81BC9F1-5A6C-47BA-8176-24B739CF0CF9}" type="presParOf" srcId="{F4D8761D-C5C2-4545-B4F1-F80BE7221B6D}" destId="{782A5BC7-8AEE-4ECD-8ED4-ED6CF07E2DAC}" srcOrd="3" destOrd="0" presId="urn:microsoft.com/office/officeart/2005/8/layout/hList7#1"/>
    <dgm:cxn modelId="{22976996-CBC8-457B-B303-F94B10782FAA}" type="presParOf" srcId="{72B7DCDF-B3B8-462C-A4E3-B038D78AD890}" destId="{72D81CD7-11B5-4C57-85C0-7009218148D3}" srcOrd="1" destOrd="0" presId="urn:microsoft.com/office/officeart/2005/8/layout/hList7#1"/>
    <dgm:cxn modelId="{FF09E239-4D79-449A-AE1C-2414E6134E8A}" type="presParOf" srcId="{72B7DCDF-B3B8-462C-A4E3-B038D78AD890}" destId="{E270D8B3-8511-4D3D-B34B-530887E54733}" srcOrd="2" destOrd="0" presId="urn:microsoft.com/office/officeart/2005/8/layout/hList7#1"/>
    <dgm:cxn modelId="{73638A7A-6A75-49F0-8498-86336304B783}" type="presParOf" srcId="{E270D8B3-8511-4D3D-B34B-530887E54733}" destId="{68D88FF3-CA46-4E99-B82E-24D3E1C1E1AA}" srcOrd="0" destOrd="0" presId="urn:microsoft.com/office/officeart/2005/8/layout/hList7#1"/>
    <dgm:cxn modelId="{83705859-907F-487D-BD05-6586ADA1E7B4}" type="presParOf" srcId="{E270D8B3-8511-4D3D-B34B-530887E54733}" destId="{07E3FB88-A963-4F94-B0E0-9D2B04A7647F}" srcOrd="1" destOrd="0" presId="urn:microsoft.com/office/officeart/2005/8/layout/hList7#1"/>
    <dgm:cxn modelId="{38DF3339-26F0-460F-8C00-5F6821432FAE}" type="presParOf" srcId="{E270D8B3-8511-4D3D-B34B-530887E54733}" destId="{1ED18494-C134-4A32-B4F6-6C56776318E4}" srcOrd="2" destOrd="0" presId="urn:microsoft.com/office/officeart/2005/8/layout/hList7#1"/>
    <dgm:cxn modelId="{2A91FE22-5241-4C8D-8BF9-7670B1641875}" type="presParOf" srcId="{E270D8B3-8511-4D3D-B34B-530887E54733}" destId="{3E0DC281-ABD6-4305-9F98-966C5F4631D8}" srcOrd="3" destOrd="0" presId="urn:microsoft.com/office/officeart/2005/8/layout/hList7#1"/>
    <dgm:cxn modelId="{55B93907-D9B9-4F60-AEDE-A379826E2583}" type="presParOf" srcId="{72B7DCDF-B3B8-462C-A4E3-B038D78AD890}" destId="{A5B7B279-89A3-46C2-9D0E-AD5A60909AC1}" srcOrd="3" destOrd="0" presId="urn:microsoft.com/office/officeart/2005/8/layout/hList7#1"/>
    <dgm:cxn modelId="{958942F9-6621-428A-A984-9A38CE585F17}" type="presParOf" srcId="{72B7DCDF-B3B8-462C-A4E3-B038D78AD890}" destId="{23321C6E-3158-41CB-85BC-264D070A6422}" srcOrd="4" destOrd="0" presId="urn:microsoft.com/office/officeart/2005/8/layout/hList7#1"/>
    <dgm:cxn modelId="{F0B43A8C-FCBF-4179-887D-EEFAEEF6537C}" type="presParOf" srcId="{23321C6E-3158-41CB-85BC-264D070A6422}" destId="{7C609C81-ABF4-45F1-80AF-DEC109AD9DD3}" srcOrd="0" destOrd="0" presId="urn:microsoft.com/office/officeart/2005/8/layout/hList7#1"/>
    <dgm:cxn modelId="{AF23A6BA-1C37-4AF0-BF03-6EFE12DEC7EE}" type="presParOf" srcId="{23321C6E-3158-41CB-85BC-264D070A6422}" destId="{E9893E38-F214-481F-A0DD-B5C79C536FB8}" srcOrd="1" destOrd="0" presId="urn:microsoft.com/office/officeart/2005/8/layout/hList7#1"/>
    <dgm:cxn modelId="{0CF55224-5C7A-4307-8EC2-E88FFD70F794}" type="presParOf" srcId="{23321C6E-3158-41CB-85BC-264D070A6422}" destId="{7048A55D-551B-450A-96C2-C423EAF2CE50}" srcOrd="2" destOrd="0" presId="urn:microsoft.com/office/officeart/2005/8/layout/hList7#1"/>
    <dgm:cxn modelId="{76479BCD-4392-4495-BD99-A9D2C377403E}" type="presParOf" srcId="{23321C6E-3158-41CB-85BC-264D070A6422}" destId="{CA72D97C-6CFE-49B7-9BC3-AE8E2797EFA1}" srcOrd="3" destOrd="0" presId="urn:microsoft.com/office/officeart/2005/8/layout/hList7#1"/>
    <dgm:cxn modelId="{6218B00A-58BA-422D-A2E8-803931522BA0}" type="presParOf" srcId="{72B7DCDF-B3B8-462C-A4E3-B038D78AD890}" destId="{5D3319A0-D876-49CA-8960-9C2794D85F2A}" srcOrd="5" destOrd="0" presId="urn:microsoft.com/office/officeart/2005/8/layout/hList7#1"/>
    <dgm:cxn modelId="{1F3B902B-ED9D-49BC-A935-A842E0769644}" type="presParOf" srcId="{72B7DCDF-B3B8-462C-A4E3-B038D78AD890}" destId="{0DD60F4B-BB0D-4E87-916D-1C82727CF78F}" srcOrd="6" destOrd="0" presId="urn:microsoft.com/office/officeart/2005/8/layout/hList7#1"/>
    <dgm:cxn modelId="{27A82335-2283-4E74-8B94-7010A582B99C}" type="presParOf" srcId="{0DD60F4B-BB0D-4E87-916D-1C82727CF78F}" destId="{6F7205B1-E56E-4C67-B869-7A7855ED9D92}" srcOrd="0" destOrd="0" presId="urn:microsoft.com/office/officeart/2005/8/layout/hList7#1"/>
    <dgm:cxn modelId="{1817B963-4203-490F-8C43-9F1F1A9A4A0A}" type="presParOf" srcId="{0DD60F4B-BB0D-4E87-916D-1C82727CF78F}" destId="{F6CDAF76-69E7-4995-914F-F05B38A56014}" srcOrd="1" destOrd="0" presId="urn:microsoft.com/office/officeart/2005/8/layout/hList7#1"/>
    <dgm:cxn modelId="{8B920740-B5F4-4231-AD68-654357DBE241}" type="presParOf" srcId="{0DD60F4B-BB0D-4E87-916D-1C82727CF78F}" destId="{A60D3F54-2A23-457D-8931-72E3FD671885}" srcOrd="2" destOrd="0" presId="urn:microsoft.com/office/officeart/2005/8/layout/hList7#1"/>
    <dgm:cxn modelId="{D0387114-4C45-4E02-AE18-F0E78B13B0F2}" type="presParOf" srcId="{0DD60F4B-BB0D-4E87-916D-1C82727CF78F}" destId="{4B508BE8-045E-403B-BE25-8FFA34DC7BC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9AA9F7-D0AF-4711-8C0A-EED91E9E35F8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CAAEC83A-32DC-4EBC-B21C-BB9C055B8565}">
      <dgm:prSet phldrT="[Text]" custT="1"/>
      <dgm:spPr/>
      <dgm:t>
        <a:bodyPr/>
        <a:lstStyle/>
        <a:p>
          <a:pPr rtl="0"/>
          <a:r>
            <a:rPr lang="en-US" sz="1400" b="1" smtClean="0"/>
            <a:t>IP</a:t>
          </a:r>
          <a:endParaRPr lang="he-IL" sz="1400" b="1" dirty="0"/>
        </a:p>
      </dgm:t>
    </dgm:pt>
    <dgm:pt modelId="{E7189E4A-B956-4CA1-B0A4-688290D4F4B1}" type="parTrans" cxnId="{2B31EA83-E04F-4A2F-A63F-9F21A12FCC85}">
      <dgm:prSet/>
      <dgm:spPr/>
      <dgm:t>
        <a:bodyPr/>
        <a:lstStyle/>
        <a:p>
          <a:pPr rtl="0"/>
          <a:endParaRPr lang="he-IL"/>
        </a:p>
      </dgm:t>
    </dgm:pt>
    <dgm:pt modelId="{BE2A3C0B-AAD0-481A-B2DD-FE9EC690D111}" type="sibTrans" cxnId="{2B31EA83-E04F-4A2F-A63F-9F21A12FCC85}">
      <dgm:prSet/>
      <dgm:spPr/>
      <dgm:t>
        <a:bodyPr/>
        <a:lstStyle/>
        <a:p>
          <a:pPr rtl="0"/>
          <a:endParaRPr lang="he-IL"/>
        </a:p>
      </dgm:t>
    </dgm:pt>
    <dgm:pt modelId="{B7F432CF-8E7E-4A27-8B5B-6B263EB7D124}">
      <dgm:prSet phldrT="[Text]" custT="1"/>
      <dgm:spPr/>
      <dgm:t>
        <a:bodyPr/>
        <a:lstStyle/>
        <a:p>
          <a:pPr rtl="0"/>
          <a:r>
            <a:rPr lang="en-US" sz="1600" smtClean="0"/>
            <a:t>IP-</a:t>
          </a:r>
          <a:r>
            <a:rPr lang="ru-RU" sz="1600" smtClean="0"/>
            <a:t>адреса источника и назначения пакета должны соотвествовать определенному сервису</a:t>
          </a:r>
          <a:endParaRPr lang="he-IL" sz="1600" dirty="0"/>
        </a:p>
      </dgm:t>
    </dgm:pt>
    <dgm:pt modelId="{DCCB60BE-6C0D-43FD-8A11-D187BD35A5C0}" type="parTrans" cxnId="{1171B999-D32A-4814-9ABA-BA06CBC986AA}">
      <dgm:prSet/>
      <dgm:spPr/>
      <dgm:t>
        <a:bodyPr/>
        <a:lstStyle/>
        <a:p>
          <a:pPr rtl="0"/>
          <a:endParaRPr lang="he-IL"/>
        </a:p>
      </dgm:t>
    </dgm:pt>
    <dgm:pt modelId="{417A7F4A-1126-4CEE-B1F8-E79230225CA1}" type="sibTrans" cxnId="{1171B999-D32A-4814-9ABA-BA06CBC986AA}">
      <dgm:prSet/>
      <dgm:spPr/>
      <dgm:t>
        <a:bodyPr/>
        <a:lstStyle/>
        <a:p>
          <a:pPr rtl="0"/>
          <a:endParaRPr lang="he-IL"/>
        </a:p>
      </dgm:t>
    </dgm:pt>
    <dgm:pt modelId="{B1C95496-62CE-4323-B83F-A0BD545C61F3}">
      <dgm:prSet phldrT="[Text]" custT="1"/>
      <dgm:spPr/>
      <dgm:t>
        <a:bodyPr/>
        <a:lstStyle/>
        <a:p>
          <a:pPr rtl="0"/>
          <a:r>
            <a:rPr lang="ru-RU" sz="1200" b="1" smtClean="0"/>
            <a:t>Порт</a:t>
          </a:r>
          <a:endParaRPr lang="he-IL" sz="1200" b="1" dirty="0"/>
        </a:p>
      </dgm:t>
    </dgm:pt>
    <dgm:pt modelId="{286BE76D-712F-4C09-9B65-6DB8AAC226BB}" type="parTrans" cxnId="{5AEBD257-BEA1-45CA-B7BC-AB2AF831E9A4}">
      <dgm:prSet/>
      <dgm:spPr/>
      <dgm:t>
        <a:bodyPr/>
        <a:lstStyle/>
        <a:p>
          <a:pPr rtl="0"/>
          <a:endParaRPr lang="he-IL"/>
        </a:p>
      </dgm:t>
    </dgm:pt>
    <dgm:pt modelId="{901EC10C-4763-4BA0-861B-CEF79B6F9799}" type="sibTrans" cxnId="{5AEBD257-BEA1-45CA-B7BC-AB2AF831E9A4}">
      <dgm:prSet/>
      <dgm:spPr/>
      <dgm:t>
        <a:bodyPr/>
        <a:lstStyle/>
        <a:p>
          <a:pPr rtl="0"/>
          <a:endParaRPr lang="he-IL"/>
        </a:p>
      </dgm:t>
    </dgm:pt>
    <dgm:pt modelId="{4695EE67-9CB7-4433-A170-3CD114BE9ED2}">
      <dgm:prSet phldrT="[Text]" custT="1"/>
      <dgm:spPr/>
      <dgm:t>
        <a:bodyPr/>
        <a:lstStyle/>
        <a:p>
          <a:pPr rtl="0"/>
          <a:r>
            <a:rPr lang="ru-RU" sz="1600" smtClean="0"/>
            <a:t>Пакет должен иметь допустимый номер  порта </a:t>
          </a:r>
          <a:r>
            <a:rPr lang="en-US" sz="1600" smtClean="0"/>
            <a:t>TCP/UDP (</a:t>
          </a:r>
          <a:r>
            <a:rPr lang="ru-RU" sz="1600" smtClean="0"/>
            <a:t>например</a:t>
          </a:r>
          <a:r>
            <a:rPr lang="en-US" sz="1600" smtClean="0"/>
            <a:t> - </a:t>
          </a:r>
          <a:r>
            <a:rPr lang="ru-RU" sz="1600" smtClean="0"/>
            <a:t>МЭК </a:t>
          </a:r>
          <a:r>
            <a:rPr lang="en-US" sz="1600" smtClean="0"/>
            <a:t>104 </a:t>
          </a:r>
          <a:r>
            <a:rPr lang="en-US" sz="1600" dirty="0" smtClean="0"/>
            <a:t>:2404 ; Modbus : TCP 502 ;SNMP :UDP161)</a:t>
          </a:r>
          <a:endParaRPr lang="he-IL" sz="1600" dirty="0"/>
        </a:p>
      </dgm:t>
    </dgm:pt>
    <dgm:pt modelId="{F8F62CE0-48F5-405A-883A-47ABAEF1F44B}" type="parTrans" cxnId="{6FA5AC2B-9109-4839-B5A2-C25E8E3C26BE}">
      <dgm:prSet/>
      <dgm:spPr/>
      <dgm:t>
        <a:bodyPr/>
        <a:lstStyle/>
        <a:p>
          <a:pPr rtl="0"/>
          <a:endParaRPr lang="he-IL"/>
        </a:p>
      </dgm:t>
    </dgm:pt>
    <dgm:pt modelId="{2DD1FF32-A28D-4E1F-9CCC-04DC5A573360}" type="sibTrans" cxnId="{6FA5AC2B-9109-4839-B5A2-C25E8E3C26BE}">
      <dgm:prSet/>
      <dgm:spPr/>
      <dgm:t>
        <a:bodyPr/>
        <a:lstStyle/>
        <a:p>
          <a:pPr rtl="0"/>
          <a:endParaRPr lang="he-IL"/>
        </a:p>
      </dgm:t>
    </dgm:pt>
    <dgm:pt modelId="{9F70902E-D9DA-4ADE-80B8-155EE9D66BD9}">
      <dgm:prSet phldrT="[Text]" custT="1"/>
      <dgm:spPr/>
      <dgm:t>
        <a:bodyPr/>
        <a:lstStyle/>
        <a:p>
          <a:pPr rtl="0"/>
          <a:r>
            <a:rPr lang="ru-RU" sz="1100" b="1" smtClean="0"/>
            <a:t>Адрес</a:t>
          </a:r>
          <a:endParaRPr lang="he-IL" sz="1100" b="1" dirty="0"/>
        </a:p>
      </dgm:t>
    </dgm:pt>
    <dgm:pt modelId="{7E25B7CA-CE14-4BFE-896A-38E9199E3358}" type="parTrans" cxnId="{D9F2E5F1-AE67-44F1-B181-118DE24278F5}">
      <dgm:prSet/>
      <dgm:spPr/>
      <dgm:t>
        <a:bodyPr/>
        <a:lstStyle/>
        <a:p>
          <a:pPr rtl="0"/>
          <a:endParaRPr lang="he-IL"/>
        </a:p>
      </dgm:t>
    </dgm:pt>
    <dgm:pt modelId="{04E903E2-2DBE-4AB9-B906-6633C4718AD9}" type="sibTrans" cxnId="{D9F2E5F1-AE67-44F1-B181-118DE24278F5}">
      <dgm:prSet/>
      <dgm:spPr/>
      <dgm:t>
        <a:bodyPr/>
        <a:lstStyle/>
        <a:p>
          <a:pPr rtl="0"/>
          <a:endParaRPr lang="he-IL"/>
        </a:p>
      </dgm:t>
    </dgm:pt>
    <dgm:pt modelId="{9E948CE0-24C2-4DD2-A8CF-1F87560EB8B4}">
      <dgm:prSet phldrT="[Text]" custT="1"/>
      <dgm:spPr/>
      <dgm:t>
        <a:bodyPr/>
        <a:lstStyle/>
        <a:p>
          <a:pPr rtl="0"/>
          <a:r>
            <a:rPr lang="ru-RU" sz="1600" smtClean="0"/>
            <a:t>Проверка адресов устройств в соотвествии с их протоколом </a:t>
          </a:r>
          <a:r>
            <a:rPr lang="en-US" sz="1600" smtClean="0"/>
            <a:t/>
          </a:r>
          <a:br>
            <a:rPr lang="en-US" sz="1600" smtClean="0"/>
          </a:br>
          <a:r>
            <a:rPr lang="en-US" sz="1600" smtClean="0"/>
            <a:t>(</a:t>
          </a:r>
          <a:r>
            <a:rPr lang="ru-RU" sz="1600" smtClean="0"/>
            <a:t>Источник адреса</a:t>
          </a:r>
          <a:r>
            <a:rPr lang="en-US" sz="1600" smtClean="0"/>
            <a:t> ;</a:t>
          </a:r>
          <a:r>
            <a:rPr lang="ru-RU" sz="1600" smtClean="0"/>
            <a:t>Адрес магистрального устройства </a:t>
          </a:r>
          <a:r>
            <a:rPr lang="en-US" sz="1600" smtClean="0"/>
            <a:t> ;</a:t>
          </a:r>
          <a:r>
            <a:rPr lang="ru-RU" sz="1600" smtClean="0"/>
            <a:t> общие адреса </a:t>
          </a:r>
          <a:r>
            <a:rPr lang="en-US" sz="1600" smtClean="0"/>
            <a:t>ASDU ;</a:t>
          </a:r>
          <a:r>
            <a:rPr lang="ru-RU" sz="1600" smtClean="0"/>
            <a:t>адреса оконечных объектов</a:t>
          </a:r>
          <a:r>
            <a:rPr lang="en-US" sz="1600" smtClean="0"/>
            <a:t>) </a:t>
          </a:r>
          <a:endParaRPr lang="he-IL" sz="1600" dirty="0"/>
        </a:p>
      </dgm:t>
    </dgm:pt>
    <dgm:pt modelId="{E055CE60-65F7-48B5-953B-C087B0738A85}" type="parTrans" cxnId="{9896AE3A-9EED-4260-BD13-B4C8F080CA4C}">
      <dgm:prSet/>
      <dgm:spPr/>
      <dgm:t>
        <a:bodyPr/>
        <a:lstStyle/>
        <a:p>
          <a:pPr rtl="0"/>
          <a:endParaRPr lang="he-IL"/>
        </a:p>
      </dgm:t>
    </dgm:pt>
    <dgm:pt modelId="{6E71F406-4158-4B64-B2B3-35F49B6C660C}" type="sibTrans" cxnId="{9896AE3A-9EED-4260-BD13-B4C8F080CA4C}">
      <dgm:prSet/>
      <dgm:spPr/>
      <dgm:t>
        <a:bodyPr/>
        <a:lstStyle/>
        <a:p>
          <a:pPr rtl="0"/>
          <a:endParaRPr lang="he-IL"/>
        </a:p>
      </dgm:t>
    </dgm:pt>
    <dgm:pt modelId="{12894027-7569-4B3C-89EA-DFEEAA8F66CC}">
      <dgm:prSet phldrT="[Text]"/>
      <dgm:spPr/>
      <dgm:t>
        <a:bodyPr/>
        <a:lstStyle/>
        <a:p>
          <a:pPr rtl="0"/>
          <a:r>
            <a:rPr lang="ru-RU" b="1" smtClean="0"/>
            <a:t>Содержи-мое</a:t>
          </a:r>
          <a:endParaRPr lang="he-IL" b="1" dirty="0"/>
        </a:p>
      </dgm:t>
    </dgm:pt>
    <dgm:pt modelId="{25770B2D-050E-4771-9898-B435908FBD6C}" type="parTrans" cxnId="{64E0F45E-7727-4AF4-8682-899941B18261}">
      <dgm:prSet/>
      <dgm:spPr/>
      <dgm:t>
        <a:bodyPr/>
        <a:lstStyle/>
        <a:p>
          <a:pPr rtl="0"/>
          <a:endParaRPr lang="he-IL"/>
        </a:p>
      </dgm:t>
    </dgm:pt>
    <dgm:pt modelId="{3CB53F09-0BCD-4776-9743-FBC39D2553FE}" type="sibTrans" cxnId="{64E0F45E-7727-4AF4-8682-899941B18261}">
      <dgm:prSet/>
      <dgm:spPr/>
      <dgm:t>
        <a:bodyPr/>
        <a:lstStyle/>
        <a:p>
          <a:pPr rtl="0"/>
          <a:endParaRPr lang="he-IL"/>
        </a:p>
      </dgm:t>
    </dgm:pt>
    <dgm:pt modelId="{274A5B7F-3573-4A45-A721-362FF2C231CB}">
      <dgm:prSet custT="1"/>
      <dgm:spPr/>
      <dgm:t>
        <a:bodyPr/>
        <a:lstStyle/>
        <a:p>
          <a:pPr rtl="0"/>
          <a:r>
            <a:rPr lang="ru-RU" sz="1400" smtClean="0"/>
            <a:t>Содержимое пакета проверяется на соотвествие с правилами, установленными для каждого защитного экрана </a:t>
          </a:r>
          <a:r>
            <a:rPr lang="en-US" sz="1400" smtClean="0"/>
            <a:t>.</a:t>
          </a:r>
          <a:endParaRPr lang="he-IL" sz="1400" dirty="0"/>
        </a:p>
      </dgm:t>
    </dgm:pt>
    <dgm:pt modelId="{9105674A-1B29-4A46-9A9F-201FBBD23577}" type="parTrans" cxnId="{96F6899E-60DF-44E4-B869-15277437A96F}">
      <dgm:prSet/>
      <dgm:spPr/>
      <dgm:t>
        <a:bodyPr/>
        <a:lstStyle/>
        <a:p>
          <a:pPr rtl="1"/>
          <a:endParaRPr lang="he-IL"/>
        </a:p>
      </dgm:t>
    </dgm:pt>
    <dgm:pt modelId="{FBAD0E54-3C0C-40DC-A708-F0EB7BC2208B}" type="sibTrans" cxnId="{96F6899E-60DF-44E4-B869-15277437A96F}">
      <dgm:prSet/>
      <dgm:spPr/>
      <dgm:t>
        <a:bodyPr/>
        <a:lstStyle/>
        <a:p>
          <a:pPr rtl="1"/>
          <a:endParaRPr lang="he-IL"/>
        </a:p>
      </dgm:t>
    </dgm:pt>
    <dgm:pt modelId="{C34BA2CA-84BD-43DB-8653-2C31A31263D8}">
      <dgm:prSet custT="1"/>
      <dgm:spPr/>
      <dgm:t>
        <a:bodyPr/>
        <a:lstStyle/>
        <a:p>
          <a:pPr rtl="0"/>
          <a:r>
            <a:rPr lang="ru-RU" sz="1400" smtClean="0"/>
            <a:t>Правила устанавливаются для каждого сервиса или для пары сервисов, работающих друг напротив друга</a:t>
          </a:r>
          <a:endParaRPr lang="he-IL" sz="1400" dirty="0"/>
        </a:p>
      </dgm:t>
    </dgm:pt>
    <dgm:pt modelId="{1C0C3782-232A-46F9-9DF5-8BDEA832E5F4}" type="parTrans" cxnId="{F31574F7-99E1-4410-833A-AC5B0AE6088F}">
      <dgm:prSet/>
      <dgm:spPr/>
      <dgm:t>
        <a:bodyPr/>
        <a:lstStyle/>
        <a:p>
          <a:pPr rtl="1"/>
          <a:endParaRPr lang="he-IL"/>
        </a:p>
      </dgm:t>
    </dgm:pt>
    <dgm:pt modelId="{F43B781B-4537-4C4D-B92C-54A87306BCAB}" type="sibTrans" cxnId="{F31574F7-99E1-4410-833A-AC5B0AE6088F}">
      <dgm:prSet/>
      <dgm:spPr/>
      <dgm:t>
        <a:bodyPr/>
        <a:lstStyle/>
        <a:p>
          <a:pPr rtl="1"/>
          <a:endParaRPr lang="he-IL"/>
        </a:p>
      </dgm:t>
    </dgm:pt>
    <dgm:pt modelId="{044E4127-3261-4BB6-8DBC-480E8CA8C4C4}">
      <dgm:prSet custT="1"/>
      <dgm:spPr/>
      <dgm:t>
        <a:bodyPr/>
        <a:lstStyle/>
        <a:p>
          <a:pPr rtl="1"/>
          <a:r>
            <a:rPr lang="ru-RU" sz="1100" b="1" smtClean="0"/>
            <a:t>Пароль</a:t>
          </a:r>
          <a:endParaRPr lang="he-IL" sz="1100" b="1" dirty="0"/>
        </a:p>
      </dgm:t>
    </dgm:pt>
    <dgm:pt modelId="{7DDCC3F8-32D5-4468-8D1A-8CE98999853D}" type="parTrans" cxnId="{29C5173F-351F-44C7-AB15-45B4906AFB98}">
      <dgm:prSet/>
      <dgm:spPr/>
      <dgm:t>
        <a:bodyPr/>
        <a:lstStyle/>
        <a:p>
          <a:endParaRPr lang="ru-RU"/>
        </a:p>
      </dgm:t>
    </dgm:pt>
    <dgm:pt modelId="{37F5700B-0829-428F-97B5-1DD341EB406E}" type="sibTrans" cxnId="{29C5173F-351F-44C7-AB15-45B4906AFB98}">
      <dgm:prSet/>
      <dgm:spPr/>
      <dgm:t>
        <a:bodyPr/>
        <a:lstStyle/>
        <a:p>
          <a:endParaRPr lang="ru-RU"/>
        </a:p>
      </dgm:t>
    </dgm:pt>
    <dgm:pt modelId="{F57BEABD-D6FF-485D-9586-3A7A8474E0CA}">
      <dgm:prSet custT="1"/>
      <dgm:spPr/>
      <dgm:t>
        <a:bodyPr/>
        <a:lstStyle/>
        <a:p>
          <a:pPr algn="l" rtl="0"/>
          <a:r>
            <a:rPr lang="ru-RU" sz="1600" smtClean="0"/>
            <a:t>Разграничение доступа к информации о нарушении правил защитных экранов и попыткам незаконных вторжений</a:t>
          </a:r>
          <a:endParaRPr lang="he-IL" sz="1600" dirty="0"/>
        </a:p>
      </dgm:t>
    </dgm:pt>
    <dgm:pt modelId="{AD97ACA9-DF7A-44E5-84C5-E86E60EED9DF}" type="parTrans" cxnId="{DF1CEF7E-CD50-4259-935D-D640DA0BE55F}">
      <dgm:prSet/>
      <dgm:spPr/>
      <dgm:t>
        <a:bodyPr/>
        <a:lstStyle/>
        <a:p>
          <a:endParaRPr lang="ru-RU"/>
        </a:p>
      </dgm:t>
    </dgm:pt>
    <dgm:pt modelId="{52EE261A-20CE-4E28-8C84-D1F8438CD648}" type="sibTrans" cxnId="{DF1CEF7E-CD50-4259-935D-D640DA0BE55F}">
      <dgm:prSet/>
      <dgm:spPr/>
      <dgm:t>
        <a:bodyPr/>
        <a:lstStyle/>
        <a:p>
          <a:endParaRPr lang="ru-RU"/>
        </a:p>
      </dgm:t>
    </dgm:pt>
    <dgm:pt modelId="{3A119BDE-F8A6-4951-A37E-92B36DC0F177}" type="pres">
      <dgm:prSet presAssocID="{A79AA9F7-D0AF-4711-8C0A-EED91E9E35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BE39EC49-9D11-48A4-8A69-6321B799F399}" type="pres">
      <dgm:prSet presAssocID="{CAAEC83A-32DC-4EBC-B21C-BB9C055B8565}" presName="composite" presStyleCnt="0"/>
      <dgm:spPr/>
      <dgm:t>
        <a:bodyPr/>
        <a:lstStyle/>
        <a:p>
          <a:endParaRPr lang="ru-RU"/>
        </a:p>
      </dgm:t>
    </dgm:pt>
    <dgm:pt modelId="{265F887E-1EE2-4478-B026-1A34614918B2}" type="pres">
      <dgm:prSet presAssocID="{CAAEC83A-32DC-4EBC-B21C-BB9C055B856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FB5C57-E902-447E-8C6B-0FE10F5B01E8}" type="pres">
      <dgm:prSet presAssocID="{CAAEC83A-32DC-4EBC-B21C-BB9C055B856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FFC0411-4E53-40A6-91AA-C9BE735C6718}" type="pres">
      <dgm:prSet presAssocID="{BE2A3C0B-AAD0-481A-B2DD-FE9EC690D111}" presName="sp" presStyleCnt="0"/>
      <dgm:spPr/>
      <dgm:t>
        <a:bodyPr/>
        <a:lstStyle/>
        <a:p>
          <a:endParaRPr lang="ru-RU"/>
        </a:p>
      </dgm:t>
    </dgm:pt>
    <dgm:pt modelId="{E2215585-A721-4077-95C6-2232A0B3D0DF}" type="pres">
      <dgm:prSet presAssocID="{B1C95496-62CE-4323-B83F-A0BD545C61F3}" presName="composite" presStyleCnt="0"/>
      <dgm:spPr/>
      <dgm:t>
        <a:bodyPr/>
        <a:lstStyle/>
        <a:p>
          <a:endParaRPr lang="ru-RU"/>
        </a:p>
      </dgm:t>
    </dgm:pt>
    <dgm:pt modelId="{5ABB6A1C-4A82-42E7-8D9F-02A9DA8FD583}" type="pres">
      <dgm:prSet presAssocID="{B1C95496-62CE-4323-B83F-A0BD545C61F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4355375-2F21-48C1-AC45-E6984F933012}" type="pres">
      <dgm:prSet presAssocID="{B1C95496-62CE-4323-B83F-A0BD545C61F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7E516E-AED4-44FF-8920-55F753BA721C}" type="pres">
      <dgm:prSet presAssocID="{901EC10C-4763-4BA0-861B-CEF79B6F9799}" presName="sp" presStyleCnt="0"/>
      <dgm:spPr/>
      <dgm:t>
        <a:bodyPr/>
        <a:lstStyle/>
        <a:p>
          <a:endParaRPr lang="ru-RU"/>
        </a:p>
      </dgm:t>
    </dgm:pt>
    <dgm:pt modelId="{D360A267-619A-4688-BDD4-24A97B580C53}" type="pres">
      <dgm:prSet presAssocID="{9F70902E-D9DA-4ADE-80B8-155EE9D66BD9}" presName="composite" presStyleCnt="0"/>
      <dgm:spPr/>
      <dgm:t>
        <a:bodyPr/>
        <a:lstStyle/>
        <a:p>
          <a:endParaRPr lang="ru-RU"/>
        </a:p>
      </dgm:t>
    </dgm:pt>
    <dgm:pt modelId="{2AE24604-15CB-4439-AA54-7BD3034D4897}" type="pres">
      <dgm:prSet presAssocID="{9F70902E-D9DA-4ADE-80B8-155EE9D66BD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AA7FDE-FC51-484F-B379-AC1F92953B5B}" type="pres">
      <dgm:prSet presAssocID="{9F70902E-D9DA-4ADE-80B8-155EE9D66BD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7AF9773-902F-48C9-804D-AB92377299A3}" type="pres">
      <dgm:prSet presAssocID="{04E903E2-2DBE-4AB9-B906-6633C4718AD9}" presName="sp" presStyleCnt="0"/>
      <dgm:spPr/>
      <dgm:t>
        <a:bodyPr/>
        <a:lstStyle/>
        <a:p>
          <a:endParaRPr lang="ru-RU"/>
        </a:p>
      </dgm:t>
    </dgm:pt>
    <dgm:pt modelId="{6B3A8938-254E-43A7-B350-00EAABC9F3C7}" type="pres">
      <dgm:prSet presAssocID="{12894027-7569-4B3C-89EA-DFEEAA8F66CC}" presName="composite" presStyleCnt="0"/>
      <dgm:spPr/>
      <dgm:t>
        <a:bodyPr/>
        <a:lstStyle/>
        <a:p>
          <a:endParaRPr lang="ru-RU"/>
        </a:p>
      </dgm:t>
    </dgm:pt>
    <dgm:pt modelId="{ED48AAF6-3599-444F-906B-162EB9CAF88E}" type="pres">
      <dgm:prSet presAssocID="{12894027-7569-4B3C-89EA-DFEEAA8F66C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2B7BC2B-BCA8-455D-BABC-2ADAEE30FC4F}" type="pres">
      <dgm:prSet presAssocID="{12894027-7569-4B3C-89EA-DFEEAA8F66CC}" presName="descendantText" presStyleLbl="alignAcc1" presStyleIdx="3" presStyleCnt="5" custScaleY="11893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0F7B64A-71A4-4E6F-8CF6-0FE5D7AFAE16}" type="pres">
      <dgm:prSet presAssocID="{3CB53F09-0BCD-4776-9743-FBC39D2553FE}" presName="sp" presStyleCnt="0"/>
      <dgm:spPr/>
      <dgm:t>
        <a:bodyPr/>
        <a:lstStyle/>
        <a:p>
          <a:endParaRPr lang="ru-RU"/>
        </a:p>
      </dgm:t>
    </dgm:pt>
    <dgm:pt modelId="{425FDAC6-82B2-4CB5-A893-81C4CC0A0798}" type="pres">
      <dgm:prSet presAssocID="{044E4127-3261-4BB6-8DBC-480E8CA8C4C4}" presName="composite" presStyleCnt="0"/>
      <dgm:spPr/>
      <dgm:t>
        <a:bodyPr/>
        <a:lstStyle/>
        <a:p>
          <a:endParaRPr lang="ru-RU"/>
        </a:p>
      </dgm:t>
    </dgm:pt>
    <dgm:pt modelId="{CF282F43-E63C-4F2F-A2E6-93620D5EC975}" type="pres">
      <dgm:prSet presAssocID="{044E4127-3261-4BB6-8DBC-480E8CA8C4C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C1E719D-1DB6-41FE-A9CE-8DF182565065}" type="pres">
      <dgm:prSet presAssocID="{044E4127-3261-4BB6-8DBC-480E8CA8C4C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8AAEAAA-7F84-4645-BFC6-57310F147477}" type="presOf" srcId="{044E4127-3261-4BB6-8DBC-480E8CA8C4C4}" destId="{CF282F43-E63C-4F2F-A2E6-93620D5EC975}" srcOrd="0" destOrd="0" presId="urn:microsoft.com/office/officeart/2005/8/layout/chevron2"/>
    <dgm:cxn modelId="{F31574F7-99E1-4410-833A-AC5B0AE6088F}" srcId="{12894027-7569-4B3C-89EA-DFEEAA8F66CC}" destId="{C34BA2CA-84BD-43DB-8653-2C31A31263D8}" srcOrd="1" destOrd="0" parTransId="{1C0C3782-232A-46F9-9DF5-8BDEA832E5F4}" sibTransId="{F43B781B-4537-4C4D-B92C-54A87306BCAB}"/>
    <dgm:cxn modelId="{96F6899E-60DF-44E4-B869-15277437A96F}" srcId="{12894027-7569-4B3C-89EA-DFEEAA8F66CC}" destId="{274A5B7F-3573-4A45-A721-362FF2C231CB}" srcOrd="0" destOrd="0" parTransId="{9105674A-1B29-4A46-9A9F-201FBBD23577}" sibTransId="{FBAD0E54-3C0C-40DC-A708-F0EB7BC2208B}"/>
    <dgm:cxn modelId="{CFA67200-DC26-4075-9B3B-24970941BB42}" type="presOf" srcId="{274A5B7F-3573-4A45-A721-362FF2C231CB}" destId="{92B7BC2B-BCA8-455D-BABC-2ADAEE30FC4F}" srcOrd="0" destOrd="0" presId="urn:microsoft.com/office/officeart/2005/8/layout/chevron2"/>
    <dgm:cxn modelId="{34ABE22D-2745-4079-B279-4FD68192AEBA}" type="presOf" srcId="{A79AA9F7-D0AF-4711-8C0A-EED91E9E35F8}" destId="{3A119BDE-F8A6-4951-A37E-92B36DC0F177}" srcOrd="0" destOrd="0" presId="urn:microsoft.com/office/officeart/2005/8/layout/chevron2"/>
    <dgm:cxn modelId="{64E0F45E-7727-4AF4-8682-899941B18261}" srcId="{A79AA9F7-D0AF-4711-8C0A-EED91E9E35F8}" destId="{12894027-7569-4B3C-89EA-DFEEAA8F66CC}" srcOrd="3" destOrd="0" parTransId="{25770B2D-050E-4771-9898-B435908FBD6C}" sibTransId="{3CB53F09-0BCD-4776-9743-FBC39D2553FE}"/>
    <dgm:cxn modelId="{5D45F165-2AF3-482C-B2BE-E2295696A975}" type="presOf" srcId="{C34BA2CA-84BD-43DB-8653-2C31A31263D8}" destId="{92B7BC2B-BCA8-455D-BABC-2ADAEE30FC4F}" srcOrd="0" destOrd="1" presId="urn:microsoft.com/office/officeart/2005/8/layout/chevron2"/>
    <dgm:cxn modelId="{ADBAEAF1-9CA4-45E5-AD7B-65C59AAADE07}" type="presOf" srcId="{B1C95496-62CE-4323-B83F-A0BD545C61F3}" destId="{5ABB6A1C-4A82-42E7-8D9F-02A9DA8FD583}" srcOrd="0" destOrd="0" presId="urn:microsoft.com/office/officeart/2005/8/layout/chevron2"/>
    <dgm:cxn modelId="{6FA5AC2B-9109-4839-B5A2-C25E8E3C26BE}" srcId="{B1C95496-62CE-4323-B83F-A0BD545C61F3}" destId="{4695EE67-9CB7-4433-A170-3CD114BE9ED2}" srcOrd="0" destOrd="0" parTransId="{F8F62CE0-48F5-405A-883A-47ABAEF1F44B}" sibTransId="{2DD1FF32-A28D-4E1F-9CCC-04DC5A573360}"/>
    <dgm:cxn modelId="{0493B5EF-9E39-42C7-B0DD-0A9357A0B472}" type="presOf" srcId="{9F70902E-D9DA-4ADE-80B8-155EE9D66BD9}" destId="{2AE24604-15CB-4439-AA54-7BD3034D4897}" srcOrd="0" destOrd="0" presId="urn:microsoft.com/office/officeart/2005/8/layout/chevron2"/>
    <dgm:cxn modelId="{D9F2E5F1-AE67-44F1-B181-118DE24278F5}" srcId="{A79AA9F7-D0AF-4711-8C0A-EED91E9E35F8}" destId="{9F70902E-D9DA-4ADE-80B8-155EE9D66BD9}" srcOrd="2" destOrd="0" parTransId="{7E25B7CA-CE14-4BFE-896A-38E9199E3358}" sibTransId="{04E903E2-2DBE-4AB9-B906-6633C4718AD9}"/>
    <dgm:cxn modelId="{29C5173F-351F-44C7-AB15-45B4906AFB98}" srcId="{A79AA9F7-D0AF-4711-8C0A-EED91E9E35F8}" destId="{044E4127-3261-4BB6-8DBC-480E8CA8C4C4}" srcOrd="4" destOrd="0" parTransId="{7DDCC3F8-32D5-4468-8D1A-8CE98999853D}" sibTransId="{37F5700B-0829-428F-97B5-1DD341EB406E}"/>
    <dgm:cxn modelId="{DC7DD150-6EAC-4BAF-BA5B-42C7773D3500}" type="presOf" srcId="{B7F432CF-8E7E-4A27-8B5B-6B263EB7D124}" destId="{D6FB5C57-E902-447E-8C6B-0FE10F5B01E8}" srcOrd="0" destOrd="0" presId="urn:microsoft.com/office/officeart/2005/8/layout/chevron2"/>
    <dgm:cxn modelId="{9896AE3A-9EED-4260-BD13-B4C8F080CA4C}" srcId="{9F70902E-D9DA-4ADE-80B8-155EE9D66BD9}" destId="{9E948CE0-24C2-4DD2-A8CF-1F87560EB8B4}" srcOrd="0" destOrd="0" parTransId="{E055CE60-65F7-48B5-953B-C087B0738A85}" sibTransId="{6E71F406-4158-4B64-B2B3-35F49B6C660C}"/>
    <dgm:cxn modelId="{2B31EA83-E04F-4A2F-A63F-9F21A12FCC85}" srcId="{A79AA9F7-D0AF-4711-8C0A-EED91E9E35F8}" destId="{CAAEC83A-32DC-4EBC-B21C-BB9C055B8565}" srcOrd="0" destOrd="0" parTransId="{E7189E4A-B956-4CA1-B0A4-688290D4F4B1}" sibTransId="{BE2A3C0B-AAD0-481A-B2DD-FE9EC690D111}"/>
    <dgm:cxn modelId="{B2B890AB-515A-46A1-8122-B14EF76D2E74}" type="presOf" srcId="{12894027-7569-4B3C-89EA-DFEEAA8F66CC}" destId="{ED48AAF6-3599-444F-906B-162EB9CAF88E}" srcOrd="0" destOrd="0" presId="urn:microsoft.com/office/officeart/2005/8/layout/chevron2"/>
    <dgm:cxn modelId="{1171B999-D32A-4814-9ABA-BA06CBC986AA}" srcId="{CAAEC83A-32DC-4EBC-B21C-BB9C055B8565}" destId="{B7F432CF-8E7E-4A27-8B5B-6B263EB7D124}" srcOrd="0" destOrd="0" parTransId="{DCCB60BE-6C0D-43FD-8A11-D187BD35A5C0}" sibTransId="{417A7F4A-1126-4CEE-B1F8-E79230225CA1}"/>
    <dgm:cxn modelId="{5AEBD257-BEA1-45CA-B7BC-AB2AF831E9A4}" srcId="{A79AA9F7-D0AF-4711-8C0A-EED91E9E35F8}" destId="{B1C95496-62CE-4323-B83F-A0BD545C61F3}" srcOrd="1" destOrd="0" parTransId="{286BE76D-712F-4C09-9B65-6DB8AAC226BB}" sibTransId="{901EC10C-4763-4BA0-861B-CEF79B6F9799}"/>
    <dgm:cxn modelId="{DF1CEF7E-CD50-4259-935D-D640DA0BE55F}" srcId="{044E4127-3261-4BB6-8DBC-480E8CA8C4C4}" destId="{F57BEABD-D6FF-485D-9586-3A7A8474E0CA}" srcOrd="0" destOrd="0" parTransId="{AD97ACA9-DF7A-44E5-84C5-E86E60EED9DF}" sibTransId="{52EE261A-20CE-4E28-8C84-D1F8438CD648}"/>
    <dgm:cxn modelId="{0FE2549C-3921-4198-958B-1C62580393C8}" type="presOf" srcId="{CAAEC83A-32DC-4EBC-B21C-BB9C055B8565}" destId="{265F887E-1EE2-4478-B026-1A34614918B2}" srcOrd="0" destOrd="0" presId="urn:microsoft.com/office/officeart/2005/8/layout/chevron2"/>
    <dgm:cxn modelId="{430E6FED-9DF8-4099-B68B-187220758C69}" type="presOf" srcId="{4695EE67-9CB7-4433-A170-3CD114BE9ED2}" destId="{34355375-2F21-48C1-AC45-E6984F933012}" srcOrd="0" destOrd="0" presId="urn:microsoft.com/office/officeart/2005/8/layout/chevron2"/>
    <dgm:cxn modelId="{1F0012BE-19D0-4FFD-97CB-9CDA395A44D9}" type="presOf" srcId="{9E948CE0-24C2-4DD2-A8CF-1F87560EB8B4}" destId="{0EAA7FDE-FC51-484F-B379-AC1F92953B5B}" srcOrd="0" destOrd="0" presId="urn:microsoft.com/office/officeart/2005/8/layout/chevron2"/>
    <dgm:cxn modelId="{A94F4038-6A3D-47EA-96D4-77F9008A89C3}" type="presOf" srcId="{F57BEABD-D6FF-485D-9586-3A7A8474E0CA}" destId="{DC1E719D-1DB6-41FE-A9CE-8DF182565065}" srcOrd="0" destOrd="0" presId="urn:microsoft.com/office/officeart/2005/8/layout/chevron2"/>
    <dgm:cxn modelId="{DD0C1FD0-4AD4-4856-A317-7CE26C88970E}" type="presParOf" srcId="{3A119BDE-F8A6-4951-A37E-92B36DC0F177}" destId="{BE39EC49-9D11-48A4-8A69-6321B799F399}" srcOrd="0" destOrd="0" presId="urn:microsoft.com/office/officeart/2005/8/layout/chevron2"/>
    <dgm:cxn modelId="{B69461BD-D7C8-4F05-B19F-397F48ACF0CC}" type="presParOf" srcId="{BE39EC49-9D11-48A4-8A69-6321B799F399}" destId="{265F887E-1EE2-4478-B026-1A34614918B2}" srcOrd="0" destOrd="0" presId="urn:microsoft.com/office/officeart/2005/8/layout/chevron2"/>
    <dgm:cxn modelId="{204556BA-ACB3-44C5-9D39-EBFD1F2AADF6}" type="presParOf" srcId="{BE39EC49-9D11-48A4-8A69-6321B799F399}" destId="{D6FB5C57-E902-447E-8C6B-0FE10F5B01E8}" srcOrd="1" destOrd="0" presId="urn:microsoft.com/office/officeart/2005/8/layout/chevron2"/>
    <dgm:cxn modelId="{33B65AA4-EB30-4448-9726-F839BFA47766}" type="presParOf" srcId="{3A119BDE-F8A6-4951-A37E-92B36DC0F177}" destId="{1FFC0411-4E53-40A6-91AA-C9BE735C6718}" srcOrd="1" destOrd="0" presId="urn:microsoft.com/office/officeart/2005/8/layout/chevron2"/>
    <dgm:cxn modelId="{352B0E0F-1A1E-4A65-9B26-650B618EFD6F}" type="presParOf" srcId="{3A119BDE-F8A6-4951-A37E-92B36DC0F177}" destId="{E2215585-A721-4077-95C6-2232A0B3D0DF}" srcOrd="2" destOrd="0" presId="urn:microsoft.com/office/officeart/2005/8/layout/chevron2"/>
    <dgm:cxn modelId="{A8484E11-B344-4664-865C-96271FFEA2FC}" type="presParOf" srcId="{E2215585-A721-4077-95C6-2232A0B3D0DF}" destId="{5ABB6A1C-4A82-42E7-8D9F-02A9DA8FD583}" srcOrd="0" destOrd="0" presId="urn:microsoft.com/office/officeart/2005/8/layout/chevron2"/>
    <dgm:cxn modelId="{969F1C82-38DB-401A-8D04-9CBB44DE5C1D}" type="presParOf" srcId="{E2215585-A721-4077-95C6-2232A0B3D0DF}" destId="{34355375-2F21-48C1-AC45-E6984F933012}" srcOrd="1" destOrd="0" presId="urn:microsoft.com/office/officeart/2005/8/layout/chevron2"/>
    <dgm:cxn modelId="{935CB5D2-F63C-4F2B-8C2E-C57C93396E72}" type="presParOf" srcId="{3A119BDE-F8A6-4951-A37E-92B36DC0F177}" destId="{D27E516E-AED4-44FF-8920-55F753BA721C}" srcOrd="3" destOrd="0" presId="urn:microsoft.com/office/officeart/2005/8/layout/chevron2"/>
    <dgm:cxn modelId="{9A6AD2D1-3F31-4657-87E9-657DEC0B0283}" type="presParOf" srcId="{3A119BDE-F8A6-4951-A37E-92B36DC0F177}" destId="{D360A267-619A-4688-BDD4-24A97B580C53}" srcOrd="4" destOrd="0" presId="urn:microsoft.com/office/officeart/2005/8/layout/chevron2"/>
    <dgm:cxn modelId="{73E1AFD2-CF52-4A0B-869A-0C30ECBEF7F6}" type="presParOf" srcId="{D360A267-619A-4688-BDD4-24A97B580C53}" destId="{2AE24604-15CB-4439-AA54-7BD3034D4897}" srcOrd="0" destOrd="0" presId="urn:microsoft.com/office/officeart/2005/8/layout/chevron2"/>
    <dgm:cxn modelId="{AAD3C9A0-740F-4776-A714-BD2EB39E146A}" type="presParOf" srcId="{D360A267-619A-4688-BDD4-24A97B580C53}" destId="{0EAA7FDE-FC51-484F-B379-AC1F92953B5B}" srcOrd="1" destOrd="0" presId="urn:microsoft.com/office/officeart/2005/8/layout/chevron2"/>
    <dgm:cxn modelId="{953A0AB2-2F63-4D36-95F4-C708A58F0514}" type="presParOf" srcId="{3A119BDE-F8A6-4951-A37E-92B36DC0F177}" destId="{47AF9773-902F-48C9-804D-AB92377299A3}" srcOrd="5" destOrd="0" presId="urn:microsoft.com/office/officeart/2005/8/layout/chevron2"/>
    <dgm:cxn modelId="{1600EB55-A236-49FF-AA16-2B308842FE64}" type="presParOf" srcId="{3A119BDE-F8A6-4951-A37E-92B36DC0F177}" destId="{6B3A8938-254E-43A7-B350-00EAABC9F3C7}" srcOrd="6" destOrd="0" presId="urn:microsoft.com/office/officeart/2005/8/layout/chevron2"/>
    <dgm:cxn modelId="{F570B064-CA29-4703-9AC8-8852FF9F800B}" type="presParOf" srcId="{6B3A8938-254E-43A7-B350-00EAABC9F3C7}" destId="{ED48AAF6-3599-444F-906B-162EB9CAF88E}" srcOrd="0" destOrd="0" presId="urn:microsoft.com/office/officeart/2005/8/layout/chevron2"/>
    <dgm:cxn modelId="{AFED079C-4132-4FA8-88EC-BFA9A46B810D}" type="presParOf" srcId="{6B3A8938-254E-43A7-B350-00EAABC9F3C7}" destId="{92B7BC2B-BCA8-455D-BABC-2ADAEE30FC4F}" srcOrd="1" destOrd="0" presId="urn:microsoft.com/office/officeart/2005/8/layout/chevron2"/>
    <dgm:cxn modelId="{59B914EE-B0AF-4484-9CD5-4A7A11902365}" type="presParOf" srcId="{3A119BDE-F8A6-4951-A37E-92B36DC0F177}" destId="{80F7B64A-71A4-4E6F-8CF6-0FE5D7AFAE16}" srcOrd="7" destOrd="0" presId="urn:microsoft.com/office/officeart/2005/8/layout/chevron2"/>
    <dgm:cxn modelId="{2160776D-BF4B-4F88-9B54-AC756B6ED0D4}" type="presParOf" srcId="{3A119BDE-F8A6-4951-A37E-92B36DC0F177}" destId="{425FDAC6-82B2-4CB5-A893-81C4CC0A0798}" srcOrd="8" destOrd="0" presId="urn:microsoft.com/office/officeart/2005/8/layout/chevron2"/>
    <dgm:cxn modelId="{ED643FC8-1405-4A02-8376-51CE327FBF8B}" type="presParOf" srcId="{425FDAC6-82B2-4CB5-A893-81C4CC0A0798}" destId="{CF282F43-E63C-4F2F-A2E6-93620D5EC975}" srcOrd="0" destOrd="0" presId="urn:microsoft.com/office/officeart/2005/8/layout/chevron2"/>
    <dgm:cxn modelId="{234A5A4D-D4CA-4381-B2D0-A7C24BD6D0BE}" type="presParOf" srcId="{425FDAC6-82B2-4CB5-A893-81C4CC0A0798}" destId="{DC1E719D-1DB6-41FE-A9CE-8DF1825650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080C8-58C2-4FD0-9AD2-FBA8DAB5F146}">
      <dsp:nvSpPr>
        <dsp:cNvPr id="0" name=""/>
        <dsp:cNvSpPr/>
      </dsp:nvSpPr>
      <dsp:spPr>
        <a:xfrm>
          <a:off x="1024" y="0"/>
          <a:ext cx="2310912" cy="5433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Промышленный дизайн:</a:t>
          </a:r>
          <a:endParaRPr lang="en-US" sz="20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Металлический корпус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Монтаж на </a:t>
          </a:r>
          <a:r>
            <a:rPr lang="en-US" sz="1600" kern="1200" smtClean="0"/>
            <a:t>DIN-</a:t>
          </a:r>
          <a:r>
            <a:rPr lang="ru-RU" sz="1600" kern="1200" smtClean="0"/>
            <a:t>рейку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IP30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-</a:t>
          </a:r>
          <a:r>
            <a:rPr lang="en-US" sz="1600" kern="1200" smtClean="0"/>
            <a:t>40°C </a:t>
          </a:r>
          <a:r>
            <a:rPr lang="ru-RU" sz="1600" kern="1200" smtClean="0"/>
            <a:t>..</a:t>
          </a:r>
          <a:r>
            <a:rPr lang="en-US" sz="1600" kern="1200" smtClean="0"/>
            <a:t> +75°C</a:t>
          </a:r>
          <a:r>
            <a:rPr lang="ru-RU" sz="1600" kern="1200" smtClean="0"/>
            <a:t> без вентиляторов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ЭМС  категории А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IEC61850-3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IEEE 1613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EN50121-4</a:t>
          </a:r>
          <a:endParaRPr lang="en-US" sz="1600" kern="1200" dirty="0"/>
        </a:p>
      </dsp:txBody>
      <dsp:txXfrm>
        <a:off x="1024" y="2173236"/>
        <a:ext cx="2310912" cy="2173236"/>
      </dsp:txXfrm>
    </dsp:sp>
    <dsp:sp modelId="{782A5BC7-8AEE-4ECD-8ED4-ED6CF07E2DAC}">
      <dsp:nvSpPr>
        <dsp:cNvPr id="0" name=""/>
        <dsp:cNvSpPr/>
      </dsp:nvSpPr>
      <dsp:spPr>
        <a:xfrm>
          <a:off x="251871" y="325985"/>
          <a:ext cx="1809219" cy="18092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88FF3-CA46-4E99-B82E-24D3E1C1E1AA}">
      <dsp:nvSpPr>
        <dsp:cNvPr id="0" name=""/>
        <dsp:cNvSpPr/>
      </dsp:nvSpPr>
      <dsp:spPr>
        <a:xfrm>
          <a:off x="2373981" y="0"/>
          <a:ext cx="2068152" cy="54330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Мультисервис-ность</a:t>
          </a:r>
          <a:endParaRPr lang="en-US" sz="20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Порты </a:t>
          </a:r>
          <a:r>
            <a:rPr lang="en-US" sz="1600" kern="1200" smtClean="0"/>
            <a:t>Ethernet</a:t>
          </a:r>
          <a:r>
            <a:rPr lang="ru-RU" sz="1600" kern="1200" smtClean="0"/>
            <a:t> и сериальные интерфейсы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Сериальные туннели по </a:t>
          </a:r>
          <a:r>
            <a:rPr lang="en-US" sz="1600" kern="1200" smtClean="0"/>
            <a:t>Ethernet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Преобразование </a:t>
          </a:r>
          <a:r>
            <a:rPr lang="en-US" sz="1600" kern="1200" smtClean="0"/>
            <a:t>IEC101 </a:t>
          </a:r>
          <a:r>
            <a:rPr lang="ru-RU" sz="1600" kern="1200" smtClean="0"/>
            <a:t>в </a:t>
          </a:r>
          <a:r>
            <a:rPr lang="en-US" sz="1600" kern="1200" smtClean="0"/>
            <a:t> IEC104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TG800 </a:t>
          </a:r>
          <a:r>
            <a:rPr lang="ru-RU" sz="1600" kern="1200" smtClean="0"/>
            <a:t>в</a:t>
          </a:r>
          <a:r>
            <a:rPr lang="en-US" sz="1600" kern="1200" smtClean="0"/>
            <a:t> </a:t>
          </a:r>
          <a:r>
            <a:rPr lang="en-US" sz="1600" kern="1200" dirty="0" smtClean="0"/>
            <a:t>IEC104</a:t>
          </a:r>
          <a:endParaRPr lang="en-US" sz="1600" kern="1200" dirty="0"/>
        </a:p>
      </dsp:txBody>
      <dsp:txXfrm>
        <a:off x="2373981" y="2173236"/>
        <a:ext cx="2068152" cy="2173236"/>
      </dsp:txXfrm>
    </dsp:sp>
    <dsp:sp modelId="{3E0DC281-ABD6-4305-9F98-966C5F4631D8}">
      <dsp:nvSpPr>
        <dsp:cNvPr id="0" name=""/>
        <dsp:cNvSpPr/>
      </dsp:nvSpPr>
      <dsp:spPr>
        <a:xfrm>
          <a:off x="2503448" y="325985"/>
          <a:ext cx="1809219" cy="18092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09C81-ABF4-45F1-80AF-DEC109AD9DD3}">
      <dsp:nvSpPr>
        <dsp:cNvPr id="0" name=""/>
        <dsp:cNvSpPr/>
      </dsp:nvSpPr>
      <dsp:spPr>
        <a:xfrm>
          <a:off x="4504179" y="0"/>
          <a:ext cx="2244214" cy="54330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Механизмы защиты</a:t>
          </a:r>
          <a:endParaRPr lang="en-US" sz="20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Фильрация </a:t>
          </a:r>
          <a:r>
            <a:rPr lang="en-US" sz="1600" kern="1200" smtClean="0"/>
            <a:t>MAC/IP</a:t>
          </a:r>
          <a:r>
            <a:rPr lang="ru-RU" sz="1600" kern="1200" smtClean="0"/>
            <a:t> адресов на порту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Защитные экран ы с распознаванием сервисов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 Защищенный удаленный доступ на базе </a:t>
          </a:r>
          <a:r>
            <a:rPr lang="en-US" sz="1600" kern="1200" smtClean="0"/>
            <a:t>IPsec</a:t>
          </a:r>
          <a:endParaRPr lang="en-US" sz="1600" kern="1200" dirty="0"/>
        </a:p>
      </dsp:txBody>
      <dsp:txXfrm>
        <a:off x="4504179" y="2173236"/>
        <a:ext cx="2244214" cy="2173236"/>
      </dsp:txXfrm>
    </dsp:sp>
    <dsp:sp modelId="{CA72D97C-6CFE-49B7-9BC3-AE8E2797EFA1}">
      <dsp:nvSpPr>
        <dsp:cNvPr id="0" name=""/>
        <dsp:cNvSpPr/>
      </dsp:nvSpPr>
      <dsp:spPr>
        <a:xfrm>
          <a:off x="4721676" y="325985"/>
          <a:ext cx="1809219" cy="18092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205B1-E56E-4C67-B869-7A7855ED9D92}">
      <dsp:nvSpPr>
        <dsp:cNvPr id="0" name=""/>
        <dsp:cNvSpPr/>
      </dsp:nvSpPr>
      <dsp:spPr>
        <a:xfrm>
          <a:off x="6811463" y="0"/>
          <a:ext cx="2068152" cy="5433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Резервирование</a:t>
          </a:r>
          <a:endParaRPr lang="en-US" sz="18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Кольца </a:t>
          </a:r>
          <a:r>
            <a:rPr lang="en-US" sz="1600" kern="1200" smtClean="0"/>
            <a:t>Ethernet </a:t>
          </a:r>
          <a:r>
            <a:rPr lang="ru-RU" sz="1600" kern="1200" smtClean="0"/>
            <a:t>согласно </a:t>
          </a:r>
          <a:r>
            <a:rPr lang="en-US" sz="1600" kern="1200" smtClean="0"/>
            <a:t>ITU-T </a:t>
          </a:r>
          <a:r>
            <a:rPr lang="en-US" sz="1600" kern="1200" dirty="0" smtClean="0"/>
            <a:t>G.8032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RSTP, MSTP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Связь по мобильным сетям </a:t>
          </a:r>
          <a:r>
            <a:rPr lang="en-US" sz="1600" kern="1200" smtClean="0"/>
            <a:t>2G/3G</a:t>
          </a:r>
          <a:r>
            <a:rPr lang="ru-RU" sz="1600" kern="1200" smtClean="0"/>
            <a:t> как резервный канал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6811463" y="2173236"/>
        <a:ext cx="2068152" cy="2173236"/>
      </dsp:txXfrm>
    </dsp:sp>
    <dsp:sp modelId="{4B508BE8-045E-403B-BE25-8FFA34DC7BC1}">
      <dsp:nvSpPr>
        <dsp:cNvPr id="0" name=""/>
        <dsp:cNvSpPr/>
      </dsp:nvSpPr>
      <dsp:spPr>
        <a:xfrm>
          <a:off x="6892394" y="290361"/>
          <a:ext cx="1809219" cy="180921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06ACB-0BA5-48EB-9511-B07482DA5294}">
      <dsp:nvSpPr>
        <dsp:cNvPr id="0" name=""/>
        <dsp:cNvSpPr/>
      </dsp:nvSpPr>
      <dsp:spPr>
        <a:xfrm flipH="1">
          <a:off x="6696562" y="4422183"/>
          <a:ext cx="106690" cy="814963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F887E-1EE2-4478-B026-1A34614918B2}">
      <dsp:nvSpPr>
        <dsp:cNvPr id="0" name=""/>
        <dsp:cNvSpPr/>
      </dsp:nvSpPr>
      <dsp:spPr>
        <a:xfrm rot="5400000">
          <a:off x="-167519" y="172747"/>
          <a:ext cx="1116793" cy="7817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IP</a:t>
          </a:r>
          <a:endParaRPr lang="he-IL" sz="1400" b="1" kern="1200" dirty="0"/>
        </a:p>
      </dsp:txBody>
      <dsp:txXfrm rot="-5400000">
        <a:off x="1" y="396106"/>
        <a:ext cx="781755" cy="335038"/>
      </dsp:txXfrm>
    </dsp:sp>
    <dsp:sp modelId="{D6FB5C57-E902-447E-8C6B-0FE10F5B01E8}">
      <dsp:nvSpPr>
        <dsp:cNvPr id="0" name=""/>
        <dsp:cNvSpPr/>
      </dsp:nvSpPr>
      <dsp:spPr>
        <a:xfrm rot="5400000">
          <a:off x="4243660" y="-3456675"/>
          <a:ext cx="725915" cy="7649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IP-</a:t>
          </a:r>
          <a:r>
            <a:rPr lang="ru-RU" sz="1600" kern="1200" smtClean="0"/>
            <a:t>адреса источника и назначения пакета должны соотвествовать определенному сервису</a:t>
          </a:r>
          <a:endParaRPr lang="he-IL" sz="1600" kern="1200" dirty="0"/>
        </a:p>
      </dsp:txBody>
      <dsp:txXfrm rot="-5400000">
        <a:off x="781755" y="40666"/>
        <a:ext cx="7614289" cy="655043"/>
      </dsp:txXfrm>
    </dsp:sp>
    <dsp:sp modelId="{5ABB6A1C-4A82-42E7-8D9F-02A9DA8FD583}">
      <dsp:nvSpPr>
        <dsp:cNvPr id="0" name=""/>
        <dsp:cNvSpPr/>
      </dsp:nvSpPr>
      <dsp:spPr>
        <a:xfrm rot="5400000">
          <a:off x="-167519" y="1174566"/>
          <a:ext cx="1116793" cy="7817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Порт</a:t>
          </a:r>
          <a:endParaRPr lang="he-IL" sz="1200" b="1" kern="1200" dirty="0"/>
        </a:p>
      </dsp:txBody>
      <dsp:txXfrm rot="-5400000">
        <a:off x="1" y="1397925"/>
        <a:ext cx="781755" cy="335038"/>
      </dsp:txXfrm>
    </dsp:sp>
    <dsp:sp modelId="{34355375-2F21-48C1-AC45-E6984F933012}">
      <dsp:nvSpPr>
        <dsp:cNvPr id="0" name=""/>
        <dsp:cNvSpPr/>
      </dsp:nvSpPr>
      <dsp:spPr>
        <a:xfrm rot="5400000">
          <a:off x="4243660" y="-2454857"/>
          <a:ext cx="725915" cy="7649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Пакет должен иметь допустимый номер  порта </a:t>
          </a:r>
          <a:r>
            <a:rPr lang="en-US" sz="1600" kern="1200" smtClean="0"/>
            <a:t>TCP/UDP (</a:t>
          </a:r>
          <a:r>
            <a:rPr lang="ru-RU" sz="1600" kern="1200" smtClean="0"/>
            <a:t>например</a:t>
          </a:r>
          <a:r>
            <a:rPr lang="en-US" sz="1600" kern="1200" smtClean="0"/>
            <a:t> - </a:t>
          </a:r>
          <a:r>
            <a:rPr lang="ru-RU" sz="1600" kern="1200" smtClean="0"/>
            <a:t>МЭК </a:t>
          </a:r>
          <a:r>
            <a:rPr lang="en-US" sz="1600" kern="1200" smtClean="0"/>
            <a:t>104 </a:t>
          </a:r>
          <a:r>
            <a:rPr lang="en-US" sz="1600" kern="1200" dirty="0" smtClean="0"/>
            <a:t>:2404 ; Modbus : TCP 502 ;SNMP :UDP161)</a:t>
          </a:r>
          <a:endParaRPr lang="he-IL" sz="1600" kern="1200" dirty="0"/>
        </a:p>
      </dsp:txBody>
      <dsp:txXfrm rot="-5400000">
        <a:off x="781755" y="1042484"/>
        <a:ext cx="7614289" cy="655043"/>
      </dsp:txXfrm>
    </dsp:sp>
    <dsp:sp modelId="{2AE24604-15CB-4439-AA54-7BD3034D4897}">
      <dsp:nvSpPr>
        <dsp:cNvPr id="0" name=""/>
        <dsp:cNvSpPr/>
      </dsp:nvSpPr>
      <dsp:spPr>
        <a:xfrm rot="5400000">
          <a:off x="-167519" y="2176385"/>
          <a:ext cx="1116793" cy="7817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Адрес</a:t>
          </a:r>
          <a:endParaRPr lang="he-IL" sz="1100" b="1" kern="1200" dirty="0"/>
        </a:p>
      </dsp:txBody>
      <dsp:txXfrm rot="-5400000">
        <a:off x="1" y="2399744"/>
        <a:ext cx="781755" cy="335038"/>
      </dsp:txXfrm>
    </dsp:sp>
    <dsp:sp modelId="{0EAA7FDE-FC51-484F-B379-AC1F92953B5B}">
      <dsp:nvSpPr>
        <dsp:cNvPr id="0" name=""/>
        <dsp:cNvSpPr/>
      </dsp:nvSpPr>
      <dsp:spPr>
        <a:xfrm rot="5400000">
          <a:off x="4243660" y="-1453038"/>
          <a:ext cx="725915" cy="7649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Проверка адресов устройств в соотвествии с их протоколом </a:t>
          </a:r>
          <a:r>
            <a:rPr lang="en-US" sz="1600" kern="1200" smtClean="0"/>
            <a:t/>
          </a:r>
          <a:br>
            <a:rPr lang="en-US" sz="1600" kern="1200" smtClean="0"/>
          </a:br>
          <a:r>
            <a:rPr lang="en-US" sz="1600" kern="1200" smtClean="0"/>
            <a:t>(</a:t>
          </a:r>
          <a:r>
            <a:rPr lang="ru-RU" sz="1600" kern="1200" smtClean="0"/>
            <a:t>Источник адреса</a:t>
          </a:r>
          <a:r>
            <a:rPr lang="en-US" sz="1600" kern="1200" smtClean="0"/>
            <a:t> ;</a:t>
          </a:r>
          <a:r>
            <a:rPr lang="ru-RU" sz="1600" kern="1200" smtClean="0"/>
            <a:t>Адрес магистрального устройства </a:t>
          </a:r>
          <a:r>
            <a:rPr lang="en-US" sz="1600" kern="1200" smtClean="0"/>
            <a:t> ;</a:t>
          </a:r>
          <a:r>
            <a:rPr lang="ru-RU" sz="1600" kern="1200" smtClean="0"/>
            <a:t> общие адреса </a:t>
          </a:r>
          <a:r>
            <a:rPr lang="en-US" sz="1600" kern="1200" smtClean="0"/>
            <a:t>ASDU ;</a:t>
          </a:r>
          <a:r>
            <a:rPr lang="ru-RU" sz="1600" kern="1200" smtClean="0"/>
            <a:t>адреса оконечных объектов</a:t>
          </a:r>
          <a:r>
            <a:rPr lang="en-US" sz="1600" kern="1200" smtClean="0"/>
            <a:t>) </a:t>
          </a:r>
          <a:endParaRPr lang="he-IL" sz="1600" kern="1200" dirty="0"/>
        </a:p>
      </dsp:txBody>
      <dsp:txXfrm rot="-5400000">
        <a:off x="781755" y="2044303"/>
        <a:ext cx="7614289" cy="655043"/>
      </dsp:txXfrm>
    </dsp:sp>
    <dsp:sp modelId="{ED48AAF6-3599-444F-906B-162EB9CAF88E}">
      <dsp:nvSpPr>
        <dsp:cNvPr id="0" name=""/>
        <dsp:cNvSpPr/>
      </dsp:nvSpPr>
      <dsp:spPr>
        <a:xfrm rot="5400000">
          <a:off x="-167519" y="3246925"/>
          <a:ext cx="1116793" cy="7817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Содержи-мое</a:t>
          </a:r>
          <a:endParaRPr lang="he-IL" sz="1100" b="1" kern="1200" dirty="0"/>
        </a:p>
      </dsp:txBody>
      <dsp:txXfrm rot="-5400000">
        <a:off x="1" y="3470284"/>
        <a:ext cx="781755" cy="335038"/>
      </dsp:txXfrm>
    </dsp:sp>
    <dsp:sp modelId="{92B7BC2B-BCA8-455D-BABC-2ADAEE30FC4F}">
      <dsp:nvSpPr>
        <dsp:cNvPr id="0" name=""/>
        <dsp:cNvSpPr/>
      </dsp:nvSpPr>
      <dsp:spPr>
        <a:xfrm rot="5400000">
          <a:off x="4174937" y="-382497"/>
          <a:ext cx="863360" cy="7649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Содержимое пакета проверяется на соотвествие с правилами, установленными для каждого защитного экрана </a:t>
          </a:r>
          <a:r>
            <a:rPr lang="en-US" sz="1400" kern="1200" smtClean="0"/>
            <a:t>.</a:t>
          </a:r>
          <a:endParaRPr lang="he-I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Правила устанавливаются для каждого сервиса или для пары сервисов, работающих друг напротив друга</a:t>
          </a:r>
          <a:endParaRPr lang="he-IL" sz="1400" kern="1200" dirty="0"/>
        </a:p>
      </dsp:txBody>
      <dsp:txXfrm rot="-5400000">
        <a:off x="781755" y="3052831"/>
        <a:ext cx="7607579" cy="779068"/>
      </dsp:txXfrm>
    </dsp:sp>
    <dsp:sp modelId="{CF282F43-E63C-4F2F-A2E6-93620D5EC975}">
      <dsp:nvSpPr>
        <dsp:cNvPr id="0" name=""/>
        <dsp:cNvSpPr/>
      </dsp:nvSpPr>
      <dsp:spPr>
        <a:xfrm rot="5400000">
          <a:off x="-167519" y="4248744"/>
          <a:ext cx="1116793" cy="7817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Пароль</a:t>
          </a:r>
          <a:endParaRPr lang="he-IL" sz="1100" b="1" kern="1200" dirty="0"/>
        </a:p>
      </dsp:txBody>
      <dsp:txXfrm rot="-5400000">
        <a:off x="1" y="4472103"/>
        <a:ext cx="781755" cy="335038"/>
      </dsp:txXfrm>
    </dsp:sp>
    <dsp:sp modelId="{DC1E719D-1DB6-41FE-A9CE-8DF182565065}">
      <dsp:nvSpPr>
        <dsp:cNvPr id="0" name=""/>
        <dsp:cNvSpPr/>
      </dsp:nvSpPr>
      <dsp:spPr>
        <a:xfrm rot="5400000">
          <a:off x="4243660" y="619320"/>
          <a:ext cx="725915" cy="7649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Разграничение доступа к информации о нарушении правил защитных экранов и попыткам незаконных вторжений</a:t>
          </a:r>
          <a:endParaRPr lang="he-IL" sz="1600" kern="1200" dirty="0"/>
        </a:p>
      </dsp:txBody>
      <dsp:txXfrm rot="-5400000">
        <a:off x="781755" y="4116661"/>
        <a:ext cx="7614289" cy="655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4D9A-2693-4039-93A0-FC372ACACA8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01934-6B96-4954-B674-0D282C1A2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3BE85-4B56-4C23-AE3C-9ADA65D7EB48}" type="slidenum">
              <a:rPr lang="en-US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NIST Special Publication 800-82 focuses on Security for Industrial Control Systems.  It considers SCADA systems to be a subset of ICS.  The other books focus on SCADA but acknowledge the other components DCS and PLC.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Last bullet emphasizes the need for public and private sector cooperation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B657-ED90-4FA5-9435-76D38F6CEADB}" type="slidenum">
              <a:rPr lang="he-IL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F3C76-6DFA-4EFA-A1C2-848B6262F53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3813" y="795338"/>
            <a:ext cx="4270375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365" y="8685035"/>
            <a:ext cx="2972015" cy="457495"/>
          </a:xfrm>
          <a:prstGeom prst="rect">
            <a:avLst/>
          </a:prstGeom>
        </p:spPr>
        <p:txBody>
          <a:bodyPr lIns="88191" tIns="44096" rIns="88191" bIns="44096"/>
          <a:lstStyle/>
          <a:p>
            <a:fld id="{F8FF3C76-6DFA-4EFA-A1C2-848B6262F53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B657-ED90-4FA5-9435-76D38F6CEADB}" type="slidenum">
              <a:rPr lang="he-IL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B657-ED90-4FA5-9435-76D38F6CEADB}" type="slidenum">
              <a:rPr lang="he-IL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1934-6B96-4954-B674-0D282C1A21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F3C76-6DFA-4EFA-A1C2-848B6262F5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B657-ED90-4FA5-9435-76D38F6CEADB}" type="slidenum">
              <a:rPr lang="he-IL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B657-ED90-4FA5-9435-76D38F6CEADB}" type="slidenum">
              <a:rPr lang="he-IL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B657-ED90-4FA5-9435-76D38F6CEADB}" type="slidenum">
              <a:rPr lang="he-IL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B657-ED90-4FA5-9435-76D38F6CEADB}" type="slidenum">
              <a:rPr lang="he-IL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B657-ED90-4FA5-9435-76D38F6CEADB}" type="slidenum">
              <a:rPr lang="he-IL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Access multiplexer will be more dedicated to teleprotection communication</a:t>
            </a:r>
          </a:p>
          <a:p>
            <a:r>
              <a:rPr lang="en-GB" dirty="0" smtClean="0"/>
              <a:t>Some utility may ask to have the same</a:t>
            </a:r>
            <a:r>
              <a:rPr lang="en-GB" baseline="0" dirty="0" smtClean="0"/>
              <a:t> constraint as protection equipment like IEC 61850-3 /IEE 1613 environmental condition</a:t>
            </a:r>
          </a:p>
          <a:p>
            <a:r>
              <a:rPr lang="en-GB" baseline="0" dirty="0" smtClean="0"/>
              <a:t>Newcomer on the market IEDs manufacturer like SEL in the US with Icon , RFL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2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1764205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4_darkblue.jpg"/>
          <p:cNvPicPr>
            <a:picLocks noChangeAspect="1"/>
          </p:cNvPicPr>
          <p:nvPr/>
        </p:nvPicPr>
        <p:blipFill>
          <a:blip r:embed="rId2" cstate="print"/>
          <a:srcRect l="22173" r="48839" b="3250"/>
          <a:stretch>
            <a:fillRect/>
          </a:stretch>
        </p:blipFill>
        <p:spPr>
          <a:xfrm>
            <a:off x="762000" y="0"/>
            <a:ext cx="3082212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78498" y="0"/>
            <a:ext cx="183502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33648" y="3185496"/>
            <a:ext cx="4124234" cy="764412"/>
          </a:xfrm>
          <a:prstGeom prst="rect">
            <a:avLst/>
          </a:prstGeom>
        </p:spPr>
        <p:txBody>
          <a:bodyPr/>
          <a:lstStyle>
            <a:lvl1pPr>
              <a:buNone/>
              <a:defRPr sz="2400" b="1" baseline="0">
                <a:solidFill>
                  <a:srgbClr val="0098A1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30" name="Picture 29" descr="RAD_on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916" y="5934778"/>
            <a:ext cx="1072696" cy="615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8" y="2318991"/>
            <a:ext cx="5880055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260350"/>
            <a:ext cx="8788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571625"/>
            <a:ext cx="8788400" cy="4178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RADiFlow</a:t>
            </a:r>
            <a:r>
              <a:rPr lang="en-US" dirty="0"/>
              <a:t> Introduction</a:t>
            </a:r>
          </a:p>
          <a:p>
            <a:pPr>
              <a:defRPr/>
            </a:pPr>
            <a:r>
              <a:rPr lang="en-US" dirty="0"/>
              <a:t>Proprietary and Confidential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-</a:t>
            </a:r>
            <a:fld id="{9532BE87-535C-4D0D-B6A7-9F40CBDB0788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3487" y="5169880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8498" y="0"/>
            <a:ext cx="46653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42587" y="0"/>
            <a:ext cx="242597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RAD_on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274" y="4611304"/>
            <a:ext cx="1072696" cy="615012"/>
          </a:xfrm>
          <a:prstGeom prst="rect">
            <a:avLst/>
          </a:prstGeom>
        </p:spPr>
      </p:pic>
      <p:sp>
        <p:nvSpPr>
          <p:cNvPr id="8" name="Rectangle 16"/>
          <p:cNvSpPr txBox="1">
            <a:spLocks noChangeArrowheads="1"/>
          </p:cNvSpPr>
          <p:nvPr/>
        </p:nvSpPr>
        <p:spPr bwMode="auto">
          <a:xfrm>
            <a:off x="838200" y="1750102"/>
            <a:ext cx="62865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 l="63930" t="94395"/>
          <a:stretch>
            <a:fillRect/>
          </a:stretch>
        </p:blipFill>
        <p:spPr bwMode="auto">
          <a:xfrm>
            <a:off x="5847550" y="6558682"/>
            <a:ext cx="3302800" cy="2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rad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rad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870"/>
            <a:ext cx="7599509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8" y="2318991"/>
            <a:ext cx="5880055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" name="Picture 9" descr="rad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_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870"/>
            <a:ext cx="7599509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8" y="2318991"/>
            <a:ext cx="5880055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962830"/>
            <a:ext cx="4582246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34053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2369134" y="3057525"/>
            <a:ext cx="1414318" cy="971550"/>
          </a:xfrm>
          <a:prstGeom prst="roundRect">
            <a:avLst>
              <a:gd name="adj" fmla="val 23765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2386634" y="356449"/>
            <a:ext cx="2834363" cy="2521530"/>
            <a:chOff x="2386634" y="356449"/>
            <a:chExt cx="2834363" cy="2521530"/>
          </a:xfrm>
        </p:grpSpPr>
        <p:pic>
          <p:nvPicPr>
            <p:cNvPr id="15" name="Picture 14" descr="iStock_000003997841Medium.jpg"/>
            <p:cNvPicPr>
              <a:picLocks noChangeAspect="1"/>
            </p:cNvPicPr>
            <p:nvPr/>
          </p:nvPicPr>
          <p:blipFill>
            <a:blip r:embed="rId2" cstate="print"/>
            <a:srcRect l="8050" r="32655"/>
            <a:stretch>
              <a:fillRect/>
            </a:stretch>
          </p:blipFill>
          <p:spPr>
            <a:xfrm>
              <a:off x="3983868" y="1487046"/>
              <a:ext cx="1237129" cy="139093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ounded Rectangle 15"/>
            <p:cNvSpPr/>
            <p:nvPr userDrawn="1"/>
          </p:nvSpPr>
          <p:spPr>
            <a:xfrm>
              <a:off x="2386634" y="356449"/>
              <a:ext cx="1396818" cy="252153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 userDrawn="1"/>
        </p:nvSpPr>
        <p:spPr bwMode="auto">
          <a:xfrm>
            <a:off x="1348515" y="4209582"/>
            <a:ext cx="2434937" cy="1186331"/>
          </a:xfrm>
          <a:prstGeom prst="roundRect">
            <a:avLst>
              <a:gd name="adj" fmla="val 19880"/>
            </a:avLst>
          </a:prstGeom>
          <a:blipFill>
            <a:blip r:embed="rId4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>
            <a:off x="8293894" y="2027873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7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768479" y="6650038"/>
            <a:ext cx="1125607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800" dirty="0" smtClean="0"/>
              <a:t>SecFlow2013  Slide</a:t>
            </a:r>
            <a:fld id="{1FEB4FD2-243B-450F-B334-AD0C10AF24B3}" type="slidenum">
              <a:rPr lang="en-US" sz="1000" smtClean="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17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56.jpe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wmf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image" Target="../media/image64.png"/><Relationship Id="rId10" Type="http://schemas.openxmlformats.org/officeDocument/2006/relationships/image" Target="../media/image59.jpe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3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22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jpe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4.pn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3.jpeg"/><Relationship Id="rId9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9.jpeg"/><Relationship Id="rId7" Type="http://schemas.openxmlformats.org/officeDocument/2006/relationships/image" Target="../media/image101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00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rcenter.org/news/6439-393317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5" Type="http://schemas.openxmlformats.org/officeDocument/2006/relationships/image" Target="../media/image17.png"/><Relationship Id="rId4" Type="http://schemas.openxmlformats.org/officeDocument/2006/relationships/image" Target="../media/image10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3.png"/><Relationship Id="rId7" Type="http://schemas.openxmlformats.org/officeDocument/2006/relationships/image" Target="../media/image10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80.png"/><Relationship Id="rId10" Type="http://schemas.openxmlformats.org/officeDocument/2006/relationships/image" Target="../media/image97.png"/><Relationship Id="rId4" Type="http://schemas.openxmlformats.org/officeDocument/2006/relationships/image" Target="../media/image104.png"/><Relationship Id="rId9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7.jpeg"/><Relationship Id="rId7" Type="http://schemas.openxmlformats.org/officeDocument/2006/relationships/image" Target="../media/image78.png"/><Relationship Id="rId2" Type="http://schemas.openxmlformats.org/officeDocument/2006/relationships/hyperlink" Target="http://www.google.co.il/url?sa=i&amp;rct=j&amp;q=&amp;esrc=s&amp;frm=1&amp;source=images&amp;cd=&amp;cad=rja&amp;docid=3_gYZzxOP2XFtM&amp;tbnid=SfvVnGNzild0QM:&amp;ved=0CAUQjRw&amp;url=http://www.urbanrail.net/eu/dk/kobenhavn/kobenhavn.htm&amp;ei=OEXIUfS6JsrBswbFtIGQCg&amp;psig=AFQjCNHZ-6fwaIxQ5AbJgzew8sHYztPu3w&amp;ust=1372165786409832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75.png"/><Relationship Id="rId4" Type="http://schemas.openxmlformats.org/officeDocument/2006/relationships/image" Target="../media/image23.png"/><Relationship Id="rId9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9.jpeg"/><Relationship Id="rId7" Type="http://schemas.openxmlformats.org/officeDocument/2006/relationships/image" Target="../media/image111.png"/><Relationship Id="rId2" Type="http://schemas.openxmlformats.org/officeDocument/2006/relationships/hyperlink" Target="http://www.google.co.il/url?sa=i&amp;rct=j&amp;q=&amp;esrc=s&amp;frm=1&amp;source=images&amp;cd=&amp;cad=rja&amp;docid=KVc8HGn2vQPAvM&amp;tbnid=OVjEoGZrN9ytTM:&amp;ved=0CAUQjRw&amp;url=http://www.gsts.co.il/safe_city&amp;ei=9VDIUa_CGMqItAbB74GoAg&amp;psig=AFQjCNF_MHPNw9yTontGkIdlW-DU--G_Vw&amp;ust=137216880120125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png"/><Relationship Id="rId5" Type="http://schemas.openxmlformats.org/officeDocument/2006/relationships/image" Target="../media/image110.png"/><Relationship Id="rId10" Type="http://schemas.openxmlformats.org/officeDocument/2006/relationships/image" Target="../media/image22.png"/><Relationship Id="rId4" Type="http://schemas.openxmlformats.org/officeDocument/2006/relationships/image" Target="../media/image85.png"/><Relationship Id="rId9" Type="http://schemas.openxmlformats.org/officeDocument/2006/relationships/image" Target="../media/image11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gif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8.jpe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6.png"/><Relationship Id="rId5" Type="http://schemas.openxmlformats.org/officeDocument/2006/relationships/image" Target="../media/image125.jpeg"/><Relationship Id="rId4" Type="http://schemas.openxmlformats.org/officeDocument/2006/relationships/image" Target="../media/image124.png"/><Relationship Id="rId9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6188" y="1764205"/>
            <a:ext cx="5127812" cy="1294181"/>
          </a:xfrm>
        </p:spPr>
        <p:txBody>
          <a:bodyPr/>
          <a:lstStyle/>
          <a:p>
            <a:r>
              <a:rPr lang="en-US" sz="5400" smtClean="0"/>
              <a:t>RAD SecFlow. </a:t>
            </a:r>
            <a:r>
              <a:rPr lang="ru-RU" smtClean="0"/>
              <a:t>Оборудование и решения для промышленного </a:t>
            </a:r>
            <a:r>
              <a:rPr lang="en-US" smtClean="0"/>
              <a:t>Ethernet</a:t>
            </a:r>
            <a:r>
              <a:rPr lang="ru-RU" smtClean="0"/>
              <a:t> повышенной надежности</a:t>
            </a:r>
            <a:endParaRPr lang="en-US" dirty="0"/>
          </a:p>
        </p:txBody>
      </p:sp>
      <p:pic>
        <p:nvPicPr>
          <p:cNvPr id="8" name="Picture 7" descr="SecureFlowLogoFIN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4236" y="5081451"/>
            <a:ext cx="3172994" cy="1058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5981" y="6050478"/>
            <a:ext cx="2030819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smtClean="0"/>
              <a:t>Январь 2014 г.</a:t>
            </a:r>
            <a:endParaRPr lang="ru-RU" b="1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 bwMode="auto">
          <a:xfrm>
            <a:off x="6014525" y="4117980"/>
            <a:ext cx="1983064" cy="2118361"/>
          </a:xfrm>
          <a:prstGeom prst="roundRect">
            <a:avLst>
              <a:gd name="adj" fmla="val 11396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5840" eaLnBrk="0" hangingPunct="0">
              <a:defRPr/>
            </a:pPr>
            <a:endParaRPr lang="en-US" dirty="0" smtClean="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58" name="Elbow Connector 57"/>
          <p:cNvCxnSpPr/>
          <p:nvPr/>
        </p:nvCxnSpPr>
        <p:spPr>
          <a:xfrm flipV="1">
            <a:off x="5619765" y="4820272"/>
            <a:ext cx="1097280" cy="50292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>
            <a:off x="5619765" y="5460352"/>
            <a:ext cx="1097280" cy="50292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589156" y="5391772"/>
            <a:ext cx="11887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 bwMode="auto">
          <a:xfrm>
            <a:off x="2927445" y="3261733"/>
            <a:ext cx="2838734" cy="1043941"/>
          </a:xfrm>
          <a:prstGeom prst="roundRect">
            <a:avLst>
              <a:gd name="adj" fmla="val 11396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5840" eaLnBrk="0" hangingPunct="0">
              <a:defRPr/>
            </a:pPr>
            <a:endParaRPr lang="en-US" dirty="0" smtClean="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3983698" y="4240904"/>
            <a:ext cx="51054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5400000" flipH="1" flipV="1">
            <a:off x="4277068" y="3913245"/>
            <a:ext cx="640080" cy="54864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6200000" flipV="1">
            <a:off x="3560788" y="3913244"/>
            <a:ext cx="640080" cy="54864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66"/>
          <p:cNvGrpSpPr/>
          <p:nvPr/>
        </p:nvGrpSpPr>
        <p:grpSpPr>
          <a:xfrm>
            <a:off x="2947916" y="3497162"/>
            <a:ext cx="1150269" cy="569625"/>
            <a:chOff x="6971656" y="1852740"/>
            <a:chExt cx="1150269" cy="569625"/>
          </a:xfrm>
        </p:grpSpPr>
        <p:pic>
          <p:nvPicPr>
            <p:cNvPr id="39" name="Picture 38" descr="Generic Uni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9030" y="2062700"/>
              <a:ext cx="359665" cy="35966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971656" y="1852740"/>
              <a:ext cx="11502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smtClean="0"/>
                <a:t>Контроллер</a:t>
              </a:r>
              <a:r>
                <a:rPr lang="en-US" sz="1100" b="1" smtClean="0"/>
                <a:t> </a:t>
              </a:r>
              <a:r>
                <a:rPr lang="en-US" sz="1100" b="1" dirty="0" smtClean="0"/>
                <a:t>1</a:t>
              </a:r>
              <a:endParaRPr lang="en-US" sz="11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Задача 2. Защита сетей промышленной связи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700644" y="4521380"/>
            <a:ext cx="2680603" cy="1595380"/>
          </a:xfrm>
          <a:prstGeom prst="roundRect">
            <a:avLst>
              <a:gd name="adj" fmla="val 11396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5840" eaLnBrk="0" hangingPunct="0">
              <a:defRPr/>
            </a:pPr>
            <a:endParaRPr lang="en-US" dirty="0" smtClean="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1457543" y="5096183"/>
            <a:ext cx="1546914" cy="283339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1386292" y="5486400"/>
            <a:ext cx="1582540" cy="333062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82587" y="4585817"/>
            <a:ext cx="2315688" cy="16931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1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5582" y="4478238"/>
            <a:ext cx="1652055" cy="301621"/>
          </a:xfrm>
          <a:prstGeom prst="rect">
            <a:avLst/>
          </a:prstGeom>
          <a:noFill/>
        </p:spPr>
        <p:txBody>
          <a:bodyPr wrap="none" lIns="100584" tIns="50292" rIns="100584" bIns="50292" rtlCol="0">
            <a:spAutoFit/>
          </a:bodyPr>
          <a:lstStyle/>
          <a:p>
            <a:pPr algn="ctr"/>
            <a:r>
              <a:rPr lang="ru-RU" sz="1300" b="1" smtClean="0"/>
              <a:t>Контрольный центр</a:t>
            </a:r>
            <a:endParaRPr lang="en-US" sz="1300" b="1" dirty="0"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44187" y="4723472"/>
            <a:ext cx="421911" cy="555551"/>
            <a:chOff x="1601253" y="2102265"/>
            <a:chExt cx="421911" cy="555551"/>
          </a:xfrm>
        </p:grpSpPr>
        <p:pic>
          <p:nvPicPr>
            <p:cNvPr id="16" name="Picture 15" descr="Control roo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788" y="2298151"/>
              <a:ext cx="359665" cy="35966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01253" y="2102265"/>
              <a:ext cx="421911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100" b="1" smtClean="0"/>
                <a:t>АСУ</a:t>
              </a:r>
              <a:endParaRPr lang="en-US" sz="1100" b="1" dirty="0" smtClean="0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565958" y="5123963"/>
            <a:ext cx="1579419" cy="701731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ru-RU" sz="1300" b="1" smtClean="0"/>
              <a:t>Кольцо</a:t>
            </a:r>
          </a:p>
          <a:p>
            <a:pPr algn="ctr"/>
            <a:r>
              <a:rPr lang="ru-RU" sz="1300" b="1" smtClean="0"/>
              <a:t> с резервированием</a:t>
            </a:r>
            <a:endParaRPr lang="en-US" sz="1300" b="1" dirty="0">
              <a:latin typeface="+mn-lt"/>
            </a:endParaRPr>
          </a:p>
        </p:txBody>
      </p:sp>
      <p:pic>
        <p:nvPicPr>
          <p:cNvPr id="24" name="Picture 23" descr="Generic Un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6589" y="5796687"/>
            <a:ext cx="359665" cy="359665"/>
          </a:xfrm>
          <a:prstGeom prst="rect">
            <a:avLst/>
          </a:prstGeom>
        </p:spPr>
      </p:pic>
      <p:pic>
        <p:nvPicPr>
          <p:cNvPr id="27" name="Picture 26" descr="Generic Un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6589" y="5219940"/>
            <a:ext cx="359665" cy="359665"/>
          </a:xfrm>
          <a:prstGeom prst="rect">
            <a:avLst/>
          </a:prstGeom>
        </p:spPr>
      </p:pic>
      <p:pic>
        <p:nvPicPr>
          <p:cNvPr id="30" name="Picture 29" descr="Generic Un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6589" y="4643193"/>
            <a:ext cx="359665" cy="359665"/>
          </a:xfrm>
          <a:prstGeom prst="rect">
            <a:avLst/>
          </a:prstGeom>
        </p:spPr>
      </p:pic>
      <p:pic>
        <p:nvPicPr>
          <p:cNvPr id="33" name="Picture 32" descr="Control ro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1099" y="5673138"/>
            <a:ext cx="359665" cy="35966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2510" y="5308269"/>
            <a:ext cx="1879611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 Техническое обслуживание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88353" y="3254598"/>
            <a:ext cx="1063946" cy="301621"/>
          </a:xfrm>
          <a:prstGeom prst="rect">
            <a:avLst/>
          </a:prstGeom>
          <a:noFill/>
        </p:spPr>
        <p:txBody>
          <a:bodyPr wrap="none" lIns="100584" tIns="50292" rIns="100584" bIns="50292" rtlCol="0">
            <a:spAutoFit/>
          </a:bodyPr>
          <a:lstStyle/>
          <a:p>
            <a:pPr algn="ctr"/>
            <a:r>
              <a:rPr lang="ru-RU" sz="1300" b="1" smtClean="0">
                <a:latin typeface="+mn-lt"/>
              </a:rPr>
              <a:t>Объект №</a:t>
            </a:r>
            <a:r>
              <a:rPr lang="en-US" sz="1300" b="1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1</a:t>
            </a:r>
            <a:endParaRPr lang="en-US" sz="1300" b="1" dirty="0">
              <a:latin typeface="+mn-lt"/>
            </a:endParaRPr>
          </a:p>
        </p:txBody>
      </p:sp>
      <p:pic>
        <p:nvPicPr>
          <p:cNvPr id="42" name="Picture 41" descr="Generic Un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5370" y="3707122"/>
            <a:ext cx="359665" cy="359665"/>
          </a:xfrm>
          <a:prstGeom prst="rect">
            <a:avLst/>
          </a:prstGeom>
        </p:spPr>
      </p:pic>
      <p:grpSp>
        <p:nvGrpSpPr>
          <p:cNvPr id="44" name="Group 66"/>
          <p:cNvGrpSpPr/>
          <p:nvPr/>
        </p:nvGrpSpPr>
        <p:grpSpPr>
          <a:xfrm>
            <a:off x="4444555" y="3497162"/>
            <a:ext cx="861454" cy="569625"/>
            <a:chOff x="7188135" y="1852740"/>
            <a:chExt cx="861454" cy="569625"/>
          </a:xfrm>
        </p:grpSpPr>
        <p:pic>
          <p:nvPicPr>
            <p:cNvPr id="45" name="Picture 44" descr="Generic Uni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9030" y="2062700"/>
              <a:ext cx="359665" cy="35966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188135" y="1852740"/>
              <a:ext cx="861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100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383333" y="4104021"/>
            <a:ext cx="1063946" cy="301621"/>
          </a:xfrm>
          <a:prstGeom prst="rect">
            <a:avLst/>
          </a:prstGeom>
          <a:noFill/>
        </p:spPr>
        <p:txBody>
          <a:bodyPr wrap="none" lIns="100584" tIns="50292" rIns="100584" bIns="50292" rtlCol="0">
            <a:spAutoFit/>
          </a:bodyPr>
          <a:lstStyle/>
          <a:p>
            <a:pPr algn="ctr"/>
            <a:r>
              <a:rPr lang="ru-RU" sz="1300" b="1" smtClean="0"/>
              <a:t>Объект №</a:t>
            </a:r>
            <a:r>
              <a:rPr lang="en-US" sz="1300" b="1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2</a:t>
            </a:r>
            <a:endParaRPr lang="en-US" sz="1300" b="1" dirty="0">
              <a:latin typeface="+mn-lt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438938" y="4421307"/>
            <a:ext cx="1588897" cy="546403"/>
            <a:chOff x="5709440" y="3444914"/>
            <a:chExt cx="1588897" cy="546403"/>
          </a:xfrm>
        </p:grpSpPr>
        <p:pic>
          <p:nvPicPr>
            <p:cNvPr id="49" name="Picture 48" descr="RAD SecureFlow 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5588" y="3444914"/>
              <a:ext cx="336596" cy="325121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709440" y="3753816"/>
              <a:ext cx="1588897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100" b="1" smtClean="0"/>
                <a:t>Коммутатор с защитой</a:t>
              </a:r>
              <a:endParaRPr lang="en-US" sz="1100" b="1" dirty="0" smtClean="0">
                <a:latin typeface="+mn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48629" y="5209709"/>
            <a:ext cx="336596" cy="546403"/>
            <a:chOff x="6335588" y="3444914"/>
            <a:chExt cx="336596" cy="546403"/>
          </a:xfrm>
        </p:grpSpPr>
        <p:pic>
          <p:nvPicPr>
            <p:cNvPr id="60" name="Picture 59" descr="RAD SecureFlow 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5588" y="3444914"/>
              <a:ext cx="336596" cy="325121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6411521" y="3753816"/>
              <a:ext cx="184730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endParaRPr lang="en-US" sz="1100" b="1" dirty="0" smtClean="0">
                <a:latin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964303" y="5245335"/>
            <a:ext cx="336596" cy="546403"/>
            <a:chOff x="6335588" y="3444914"/>
            <a:chExt cx="336596" cy="546403"/>
          </a:xfrm>
        </p:grpSpPr>
        <p:pic>
          <p:nvPicPr>
            <p:cNvPr id="65" name="Picture 64" descr="RAD SecureFlow 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5588" y="3444914"/>
              <a:ext cx="336596" cy="325121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6411521" y="3753816"/>
              <a:ext cx="184730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endParaRPr lang="en-US" sz="1100" b="1" dirty="0" smtClean="0">
                <a:latin typeface="+mn-lt"/>
              </a:endParaRPr>
            </a:p>
          </p:txBody>
        </p:sp>
      </p:grp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403761" y="1167552"/>
            <a:ext cx="4120738" cy="242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Clr>
                <a:srgbClr val="2D5793"/>
              </a:buClr>
              <a:defRPr/>
            </a:pPr>
            <a:r>
              <a:rPr lang="ru-RU" sz="2000" b="1" i="0" kern="0" smtClean="0">
                <a:solidFill>
                  <a:srgbClr val="C00000"/>
                </a:solidFill>
                <a:latin typeface="+mn-lt"/>
                <a:cs typeface="+mn-cs"/>
              </a:rPr>
              <a:t>Направления атак</a:t>
            </a:r>
            <a:r>
              <a:rPr lang="ru-RU" sz="2000" b="1" i="0" kern="0" dirty="0" smtClean="0">
                <a:solidFill>
                  <a:srgbClr val="C00000"/>
                </a:solidFill>
                <a:latin typeface="+mn-lt"/>
                <a:cs typeface="+mn-cs"/>
              </a:rPr>
              <a:t>:</a:t>
            </a:r>
          </a:p>
          <a:p>
            <a:pPr marL="342900" lvl="0" indent="-342900" algn="l">
              <a:spcBef>
                <a:spcPct val="20000"/>
              </a:spcBef>
              <a:buClr>
                <a:srgbClr val="2D5793"/>
              </a:buClr>
              <a:buFont typeface="Arial" pitchFamily="34" charset="0"/>
              <a:buChar char="•"/>
              <a:defRPr/>
            </a:pPr>
            <a:r>
              <a:rPr lang="ru-RU" kern="0" smtClean="0"/>
              <a:t>Проникновение в </a:t>
            </a:r>
            <a:r>
              <a:rPr lang="ru-RU" sz="1800" i="0" kern="0" smtClean="0">
                <a:latin typeface="+mn-lt"/>
                <a:cs typeface="+mn-cs"/>
              </a:rPr>
              <a:t> </a:t>
            </a:r>
            <a:r>
              <a:rPr lang="ru-RU" sz="1800" i="0" kern="0" dirty="0" smtClean="0">
                <a:latin typeface="+mn-lt"/>
                <a:cs typeface="+mn-cs"/>
              </a:rPr>
              <a:t>центре управления</a:t>
            </a:r>
          </a:p>
          <a:p>
            <a:pPr marL="342900" lvl="0" indent="-342900" algn="l">
              <a:spcBef>
                <a:spcPct val="20000"/>
              </a:spcBef>
              <a:buClr>
                <a:srgbClr val="2D5793"/>
              </a:buClr>
              <a:buFont typeface="Arial" pitchFamily="34" charset="0"/>
              <a:buChar char="•"/>
              <a:defRPr/>
            </a:pPr>
            <a:r>
              <a:rPr lang="ru-RU" sz="1800" i="0" kern="0" dirty="0" smtClean="0">
                <a:latin typeface="+mn-lt"/>
                <a:cs typeface="+mn-cs"/>
              </a:rPr>
              <a:t>Нарушение работы филиалов</a:t>
            </a:r>
          </a:p>
          <a:p>
            <a:pPr marL="342900" lvl="0" indent="-342900" algn="l">
              <a:spcBef>
                <a:spcPct val="20000"/>
              </a:spcBef>
              <a:buClr>
                <a:srgbClr val="2D5793"/>
              </a:buClr>
              <a:buFont typeface="Arial" pitchFamily="34" charset="0"/>
              <a:buChar char="•"/>
              <a:defRPr/>
            </a:pPr>
            <a:r>
              <a:rPr lang="ru-RU" sz="1800" i="0" kern="0" dirty="0" smtClean="0">
                <a:latin typeface="+mn-lt"/>
                <a:cs typeface="+mn-cs"/>
              </a:rPr>
              <a:t>Передача информации на носителе</a:t>
            </a:r>
          </a:p>
          <a:p>
            <a:pPr marL="342900" lvl="0" indent="-342900" algn="l">
              <a:spcBef>
                <a:spcPct val="20000"/>
              </a:spcBef>
              <a:buClr>
                <a:srgbClr val="2D5793"/>
              </a:buClr>
              <a:buFont typeface="Arial" pitchFamily="34" charset="0"/>
              <a:buChar char="•"/>
              <a:defRPr/>
            </a:pPr>
            <a:r>
              <a:rPr lang="ru-RU" sz="1800" i="0" kern="0" smtClean="0">
                <a:latin typeface="+mn-lt"/>
                <a:cs typeface="+mn-cs"/>
              </a:rPr>
              <a:t>Удаленные атаки через сети общего пользования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4330336" y="1156476"/>
            <a:ext cx="4526280" cy="240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Мероприятия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защите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SzTx/>
              <a:buFontTx/>
              <a:buChar char="•"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Защитные</a:t>
            </a:r>
            <a:r>
              <a:rPr kumimoji="0" lang="ru-RU" sz="18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экраны на каждый сервис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SzTx/>
              <a:buFontTx/>
              <a:buChar char="•"/>
              <a:tabLst/>
              <a:defRPr/>
            </a:pPr>
            <a:r>
              <a:rPr lang="ru-RU" kern="0" smtClean="0">
                <a:solidFill>
                  <a:srgbClr val="0000FF"/>
                </a:solidFill>
              </a:rPr>
              <a:t>Р</a:t>
            </a:r>
            <a:r>
              <a:rPr kumimoji="0" lang="ru-RU" sz="180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аспределенные</a:t>
            </a:r>
            <a:r>
              <a:rPr kumimoji="0" lang="ru-RU" sz="1800" i="0" u="none" strike="noStrike" kern="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защитные экраны 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SzTx/>
              <a:buFontTx/>
              <a:buChar char="•"/>
              <a:tabLst/>
              <a:defRPr/>
            </a:pPr>
            <a:r>
              <a:rPr lang="ru-RU" sz="1800" i="0" kern="0" dirty="0" smtClean="0">
                <a:solidFill>
                  <a:srgbClr val="0000FF"/>
                </a:solidFill>
                <a:latin typeface="+mn-lt"/>
                <a:cs typeface="+mn-cs"/>
              </a:rPr>
              <a:t>Шифрование данных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SzTx/>
              <a:buFontTx/>
              <a:buChar char="•"/>
              <a:tabLst/>
              <a:defRPr/>
            </a:pPr>
            <a:r>
              <a:rPr lang="ru-RU" sz="1800" i="0" kern="0" dirty="0" smtClean="0">
                <a:solidFill>
                  <a:srgbClr val="0000FF"/>
                </a:solidFill>
                <a:latin typeface="+mn-lt"/>
                <a:cs typeface="+mn-cs"/>
              </a:rPr>
              <a:t>Защищенный удаленный доступ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28446" y="3493827"/>
            <a:ext cx="1685499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>
                <a:latin typeface="+mn-lt"/>
              </a:rPr>
              <a:t>Промышл. устройства</a:t>
            </a:r>
            <a:endParaRPr lang="ru-RU" sz="1100" b="1" dirty="0" err="1" smtClean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37194" y="4420661"/>
            <a:ext cx="1150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smtClean="0"/>
              <a:t>Контроллер</a:t>
            </a:r>
            <a:r>
              <a:rPr lang="en-US" sz="1100" b="1" smtClean="0"/>
              <a:t> </a:t>
            </a:r>
            <a:r>
              <a:rPr lang="ru-RU" sz="1100" b="1" dirty="0" smtClean="0"/>
              <a:t>2</a:t>
            </a:r>
            <a:endParaRPr lang="en-US" sz="11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805683" y="5413613"/>
            <a:ext cx="1150962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>
                <a:latin typeface="+mn-lt"/>
              </a:rPr>
              <a:t>Промышл. устройства</a:t>
            </a:r>
            <a:endParaRPr lang="ru-RU" sz="1100" b="1" dirty="0" err="1" smtClean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01925" y="5670421"/>
            <a:ext cx="933160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Коммутатор с защитой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28154" y="5525938"/>
            <a:ext cx="933160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Коммутатор с защитой</a:t>
            </a:r>
            <a:endParaRPr lang="en-US" sz="1100" b="1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Решения </a:t>
            </a:r>
            <a:r>
              <a:rPr lang="en-US" smtClean="0"/>
              <a:t>SecFlow </a:t>
            </a:r>
            <a:r>
              <a:rPr lang="ru-RU" smtClean="0"/>
              <a:t>для сетей промышленной связи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Основные свойства решений	 </a:t>
            </a:r>
            <a:r>
              <a:rPr lang="en-US" sz="2800" smtClean="0"/>
              <a:t>SecFlow</a:t>
            </a:r>
            <a:endParaRPr lang="en-US" sz="2800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264384" y="1202839"/>
          <a:ext cx="8879616" cy="543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Обзор   оборудования  </a:t>
            </a:r>
            <a:r>
              <a:rPr lang="en-US" sz="2800" smtClean="0"/>
              <a:t>SecFlow</a:t>
            </a:r>
            <a:r>
              <a:rPr lang="ru-RU" sz="2800" smtClean="0"/>
              <a:t> для промышленных сетей связи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0326" y="1333463"/>
            <a:ext cx="8422414" cy="2665943"/>
          </a:xfrm>
        </p:spPr>
        <p:txBody>
          <a:bodyPr/>
          <a:lstStyle/>
          <a:p>
            <a:r>
              <a:rPr lang="en-US" sz="2400" dirty="0" smtClean="0"/>
              <a:t>SecFlow </a:t>
            </a:r>
            <a:r>
              <a:rPr lang="en-US" sz="2400" smtClean="0"/>
              <a:t>– </a:t>
            </a:r>
            <a:r>
              <a:rPr lang="ru-RU" sz="2400" smtClean="0"/>
              <a:t>компактные устройства оптимизации промышленного </a:t>
            </a:r>
            <a:r>
              <a:rPr lang="en-US" sz="2400" smtClean="0"/>
              <a:t>Ethernet </a:t>
            </a:r>
            <a:r>
              <a:rPr lang="ru-RU" sz="2400" smtClean="0"/>
              <a:t>с распознаванием сервисов </a:t>
            </a:r>
            <a:r>
              <a:rPr lang="en-US" sz="2400" smtClean="0"/>
              <a:t>SCADA</a:t>
            </a:r>
            <a:r>
              <a:rPr lang="ru-RU" sz="2400" smtClean="0"/>
              <a:t>:</a:t>
            </a:r>
            <a:endParaRPr lang="en-US" sz="2400" dirty="0" smtClean="0"/>
          </a:p>
          <a:p>
            <a:pPr lvl="1"/>
            <a:r>
              <a:rPr lang="en-US" smtClean="0"/>
              <a:t>SecFlow-1 – </a:t>
            </a:r>
            <a:r>
              <a:rPr lang="ru-RU" smtClean="0"/>
              <a:t>Компактный конвертер интерфейсов и протоколов</a:t>
            </a:r>
          </a:p>
          <a:p>
            <a:pPr lvl="1"/>
            <a:r>
              <a:rPr lang="en-US" smtClean="0"/>
              <a:t>SecFlow-2 – </a:t>
            </a:r>
            <a:r>
              <a:rPr lang="ru-RU" smtClean="0"/>
              <a:t>Компактный коммутатор-маршрутизатор</a:t>
            </a:r>
            <a:endParaRPr lang="en-US" dirty="0" smtClean="0"/>
          </a:p>
          <a:p>
            <a:pPr lvl="1"/>
            <a:r>
              <a:rPr lang="en-US" dirty="0" smtClean="0"/>
              <a:t>SecFlow-4 </a:t>
            </a:r>
            <a:r>
              <a:rPr lang="en-US" smtClean="0"/>
              <a:t>– </a:t>
            </a:r>
            <a:r>
              <a:rPr lang="ru-RU" smtClean="0"/>
              <a:t>Модульный</a:t>
            </a:r>
            <a:r>
              <a:rPr lang="en-US" smtClean="0"/>
              <a:t> </a:t>
            </a:r>
            <a:r>
              <a:rPr lang="en-US" dirty="0" smtClean="0"/>
              <a:t>(</a:t>
            </a:r>
            <a:r>
              <a:rPr lang="en-US" smtClean="0"/>
              <a:t>7 </a:t>
            </a:r>
            <a:r>
              <a:rPr lang="ru-RU" smtClean="0"/>
              <a:t>слотов</a:t>
            </a:r>
            <a:r>
              <a:rPr lang="en-US" smtClean="0"/>
              <a:t>) </a:t>
            </a:r>
            <a:r>
              <a:rPr lang="ru-RU" smtClean="0"/>
              <a:t>коммутатор –маршрутизатор</a:t>
            </a:r>
            <a:endParaRPr lang="en-US" dirty="0" smtClean="0"/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861953" y="3942608"/>
            <a:ext cx="1825236" cy="2525882"/>
            <a:chOff x="6475639" y="1495586"/>
            <a:chExt cx="1949904" cy="273963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2389" y="1495586"/>
              <a:ext cx="1677691" cy="2250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5639" y="3769385"/>
              <a:ext cx="1949904" cy="465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6"/>
          <p:cNvGrpSpPr/>
          <p:nvPr/>
        </p:nvGrpSpPr>
        <p:grpSpPr>
          <a:xfrm>
            <a:off x="5248893" y="4286992"/>
            <a:ext cx="3382094" cy="2157746"/>
            <a:chOff x="5530416" y="4370523"/>
            <a:chExt cx="3195129" cy="2147025"/>
          </a:xfrm>
        </p:grpSpPr>
        <p:pic>
          <p:nvPicPr>
            <p:cNvPr id="8" name="Picture 7" descr="ms-ge028e- small1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30416" y="4370523"/>
              <a:ext cx="3195129" cy="1590930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28931" y="6011022"/>
              <a:ext cx="2218236" cy="506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Рисунок 9" descr="SF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887" y="3899184"/>
            <a:ext cx="1761197" cy="2489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164" y="2719952"/>
            <a:ext cx="2158139" cy="289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smtClean="0"/>
              <a:t>Сетевые и пользовательские интерфейсы в </a:t>
            </a:r>
            <a:r>
              <a:rPr lang="en-US" sz="2800" smtClean="0"/>
              <a:t>SecFlow-2</a:t>
            </a:r>
            <a:endParaRPr lang="en-US" sz="2800" dirty="0"/>
          </a:p>
        </p:txBody>
      </p:sp>
      <p:pic>
        <p:nvPicPr>
          <p:cNvPr id="4" name="Picture 3" descr="C:\Users\user\Documents\RADiflow\Business Development\Product\Pictures and Photos\3180\3180 base35248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241" y="3287268"/>
            <a:ext cx="2883108" cy="18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22073" y="3017895"/>
            <a:ext cx="146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mtClean="0"/>
              <a:t>Порт </a:t>
            </a:r>
            <a:r>
              <a:rPr lang="en-US" sz="1200" b="1" smtClean="0"/>
              <a:t>USB</a:t>
            </a:r>
            <a:r>
              <a:rPr lang="ru-RU" sz="1200" b="1" smtClean="0"/>
              <a:t> для  обновления ПО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89650" y="4965293"/>
            <a:ext cx="93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mtClean="0"/>
              <a:t>«Сухие контакты»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79359" y="4965293"/>
            <a:ext cx="131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mtClean="0"/>
              <a:t>Питание (основное и резервное)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02037" y="3017895"/>
            <a:ext cx="117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mtClean="0"/>
              <a:t>Консольный порт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94018" y="3170971"/>
            <a:ext cx="10157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/>
              <a:t>Fast Ethernet</a:t>
            </a:r>
            <a:endParaRPr lang="en-US" sz="1200" b="1" dirty="0" smtClean="0"/>
          </a:p>
          <a:p>
            <a:r>
              <a:rPr lang="en-US" sz="1200" b="1" dirty="0" smtClean="0">
                <a:solidFill>
                  <a:srgbClr val="FF0000"/>
                </a:solidFill>
              </a:rPr>
              <a:t>FE 0/1-8</a:t>
            </a:r>
            <a:endParaRPr lang="en-US" sz="1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200" b="1" smtClean="0">
                <a:solidFill>
                  <a:srgbClr val="00B050"/>
                </a:solidFill>
              </a:rPr>
              <a:t>1,3,5,7 0- c </a:t>
            </a:r>
            <a:r>
              <a:rPr lang="en-US" sz="1200" b="1" dirty="0" smtClean="0">
                <a:solidFill>
                  <a:srgbClr val="00B050"/>
                </a:solidFill>
              </a:rPr>
              <a:t>POE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01476"/>
            <a:ext cx="152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RS 232</a:t>
            </a:r>
          </a:p>
          <a:p>
            <a:pPr algn="r"/>
            <a:r>
              <a:rPr lang="ru-RU" sz="1200" b="1" smtClean="0">
                <a:solidFill>
                  <a:srgbClr val="FF0000"/>
                </a:solidFill>
              </a:rPr>
              <a:t>Слот 1 порты</a:t>
            </a:r>
            <a:r>
              <a:rPr lang="en-US" sz="1200" b="1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1 - 4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434" y="4591180"/>
            <a:ext cx="101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smtClean="0"/>
              <a:t>SIM </a:t>
            </a:r>
            <a:r>
              <a:rPr lang="ru-RU" sz="1200" b="1" smtClean="0"/>
              <a:t>-карта , порты </a:t>
            </a:r>
            <a:r>
              <a:rPr lang="en-US" sz="1200" b="1" smtClean="0"/>
              <a:t>1,2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84593" y="5819399"/>
            <a:ext cx="101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/>
              <a:t>GPRS</a:t>
            </a:r>
            <a:r>
              <a:rPr lang="ru-RU" sz="1200" b="1" smtClean="0"/>
              <a:t>-антенна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62440" y="4397451"/>
            <a:ext cx="101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SFP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GE 0/9-10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Left Brace 14"/>
          <p:cNvSpPr/>
          <p:nvPr/>
        </p:nvSpPr>
        <p:spPr bwMode="auto">
          <a:xfrm flipH="1">
            <a:off x="3302379" y="3188563"/>
            <a:ext cx="327546" cy="1135466"/>
          </a:xfrm>
          <a:prstGeom prst="leftBrace">
            <a:avLst>
              <a:gd name="adj1" fmla="val 2489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17579" y="3262394"/>
            <a:ext cx="158834" cy="945914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Left Brace 18"/>
          <p:cNvSpPr/>
          <p:nvPr/>
        </p:nvSpPr>
        <p:spPr bwMode="auto">
          <a:xfrm>
            <a:off x="1518987" y="3064576"/>
            <a:ext cx="327546" cy="1135466"/>
          </a:xfrm>
          <a:prstGeom prst="leftBrace">
            <a:avLst>
              <a:gd name="adj1" fmla="val 2489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224" y="2582792"/>
            <a:ext cx="1724575" cy="23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Сервисы </a:t>
            </a:r>
            <a:r>
              <a:rPr lang="en-US" sz="2800" smtClean="0"/>
              <a:t>LAN </a:t>
            </a:r>
            <a:r>
              <a:rPr lang="ru-RU" sz="2800" smtClean="0"/>
              <a:t>в </a:t>
            </a:r>
            <a:r>
              <a:rPr lang="en-US" sz="2800" smtClean="0"/>
              <a:t>SecFlow-2 </a:t>
            </a:r>
            <a:endParaRPr lang="en-US" sz="2800" dirty="0"/>
          </a:p>
        </p:txBody>
      </p:sp>
      <p:sp>
        <p:nvSpPr>
          <p:cNvPr id="3" name="Left-Right Arrow 2"/>
          <p:cNvSpPr/>
          <p:nvPr/>
        </p:nvSpPr>
        <p:spPr bwMode="auto">
          <a:xfrm>
            <a:off x="2582757" y="3570218"/>
            <a:ext cx="1304272" cy="284267"/>
          </a:xfrm>
          <a:prstGeom prst="left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2456" y="1581992"/>
            <a:ext cx="152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3576" y="1566256"/>
            <a:ext cx="1300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L2 | L3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1982" y="1568344"/>
            <a:ext cx="677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LAN</a:t>
            </a:r>
          </a:p>
        </p:txBody>
      </p:sp>
      <p:sp>
        <p:nvSpPr>
          <p:cNvPr id="8" name="Left-Right Arrow 7"/>
          <p:cNvSpPr/>
          <p:nvPr/>
        </p:nvSpPr>
        <p:spPr bwMode="auto">
          <a:xfrm>
            <a:off x="4961359" y="1918935"/>
            <a:ext cx="1937982" cy="2061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" name="Left-Right Arrow 8"/>
          <p:cNvSpPr/>
          <p:nvPr/>
        </p:nvSpPr>
        <p:spPr bwMode="auto">
          <a:xfrm>
            <a:off x="2531475" y="1940989"/>
            <a:ext cx="1937982" cy="2061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309550" y="2044039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450367" y="5094744"/>
            <a:ext cx="1129744" cy="5243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>
                <a:cs typeface="+mj-cs"/>
              </a:rPr>
              <a:t>Источник синхронизации</a:t>
            </a:r>
            <a:r>
              <a:rPr lang="en-US" sz="1100" b="1" smtClean="0">
                <a:cs typeface="+mj-cs"/>
              </a:rPr>
              <a:t>1588</a:t>
            </a:r>
            <a:endParaRPr lang="he-IL" sz="1100" b="1" dirty="0" err="1" smtClean="0">
              <a:cs typeface="+mj-cs"/>
            </a:endParaRPr>
          </a:p>
        </p:txBody>
      </p:sp>
      <p:pic>
        <p:nvPicPr>
          <p:cNvPr id="13" name="Picture 2" descr="http://upload.wikimedia.org/wikipedia/commons/d/d5/Radio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0090" y="4540752"/>
            <a:ext cx="381250" cy="52369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5103" r="9764" b="15871"/>
          <a:stretch/>
        </p:blipFill>
        <p:spPr>
          <a:xfrm>
            <a:off x="990837" y="2472433"/>
            <a:ext cx="834664" cy="7177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2" y="3118492"/>
            <a:ext cx="537190" cy="383414"/>
          </a:xfrm>
          <a:prstGeom prst="rect">
            <a:avLst/>
          </a:prstGeom>
        </p:spPr>
      </p:pic>
      <p:pic>
        <p:nvPicPr>
          <p:cNvPr id="27" name="Picture 15" descr="ms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6572" y="3934420"/>
            <a:ext cx="340204" cy="25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9" descr="EN00910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6234" y="3464874"/>
            <a:ext cx="320612" cy="486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3143658" y="3602117"/>
            <a:ext cx="701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DI / DO</a:t>
            </a:r>
            <a:endParaRPr lang="en-US" sz="900" b="1" dirty="0"/>
          </a:p>
        </p:txBody>
      </p:sp>
      <p:sp>
        <p:nvSpPr>
          <p:cNvPr id="30" name="Left-Right Arrow 29"/>
          <p:cNvSpPr/>
          <p:nvPr/>
        </p:nvSpPr>
        <p:spPr bwMode="auto">
          <a:xfrm>
            <a:off x="1796269" y="2790478"/>
            <a:ext cx="2115583" cy="284267"/>
          </a:xfrm>
          <a:prstGeom prst="left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83531" y="2812690"/>
            <a:ext cx="701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POE</a:t>
            </a:r>
            <a:endParaRPr lang="en-US" sz="900" b="1" dirty="0"/>
          </a:p>
        </p:txBody>
      </p:sp>
      <p:sp>
        <p:nvSpPr>
          <p:cNvPr id="32" name="Left-Right Arrow 31"/>
          <p:cNvSpPr/>
          <p:nvPr/>
        </p:nvSpPr>
        <p:spPr bwMode="auto">
          <a:xfrm>
            <a:off x="2156370" y="3180348"/>
            <a:ext cx="1737754" cy="284267"/>
          </a:xfrm>
          <a:prstGeom prst="left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14771" y="3213650"/>
            <a:ext cx="701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IP / MAC</a:t>
            </a:r>
            <a:endParaRPr lang="en-US" sz="900" b="1" dirty="0"/>
          </a:p>
        </p:txBody>
      </p:sp>
      <p:sp>
        <p:nvSpPr>
          <p:cNvPr id="34" name="Left-Right Arrow 33"/>
          <p:cNvSpPr/>
          <p:nvPr/>
        </p:nvSpPr>
        <p:spPr bwMode="auto">
          <a:xfrm>
            <a:off x="3191340" y="3960089"/>
            <a:ext cx="688594" cy="284267"/>
          </a:xfrm>
          <a:prstGeom prst="left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0741" y="3976697"/>
            <a:ext cx="701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232</a:t>
            </a:r>
            <a:endParaRPr lang="en-US" sz="900" b="1" dirty="0"/>
          </a:p>
        </p:txBody>
      </p:sp>
      <p:pic>
        <p:nvPicPr>
          <p:cNvPr id="36" name="Picture 13" descr="switch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42" y="2156242"/>
            <a:ext cx="595064" cy="3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Left-Right Arrow 37"/>
          <p:cNvSpPr/>
          <p:nvPr/>
        </p:nvSpPr>
        <p:spPr bwMode="auto">
          <a:xfrm>
            <a:off x="5587880" y="2904045"/>
            <a:ext cx="1440009" cy="284267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33342" y="2926257"/>
            <a:ext cx="14234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FO  SM | MM</a:t>
            </a:r>
            <a:endParaRPr lang="en-US" sz="900" b="1" dirty="0"/>
          </a:p>
        </p:txBody>
      </p:sp>
      <p:sp>
        <p:nvSpPr>
          <p:cNvPr id="41" name="Left-Right Arrow 40"/>
          <p:cNvSpPr/>
          <p:nvPr/>
        </p:nvSpPr>
        <p:spPr bwMode="auto">
          <a:xfrm>
            <a:off x="5587880" y="3269170"/>
            <a:ext cx="1440009" cy="284267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3342" y="3291382"/>
            <a:ext cx="14234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COPPER FE</a:t>
            </a:r>
            <a:endParaRPr lang="en-US" sz="900" b="1" dirty="0"/>
          </a:p>
        </p:txBody>
      </p:sp>
      <p:sp>
        <p:nvSpPr>
          <p:cNvPr id="47" name="Left-Right Arrow 46"/>
          <p:cNvSpPr/>
          <p:nvPr/>
        </p:nvSpPr>
        <p:spPr bwMode="auto">
          <a:xfrm>
            <a:off x="5587880" y="3999420"/>
            <a:ext cx="1440009" cy="284267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3342" y="4021632"/>
            <a:ext cx="14234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GPRS | UMTS</a:t>
            </a:r>
            <a:endParaRPr lang="en-US" sz="900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6983086" y="2873828"/>
            <a:ext cx="1970907" cy="1249042"/>
            <a:chOff x="7289329" y="2931192"/>
            <a:chExt cx="1454540" cy="992818"/>
          </a:xfrm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7289329" y="2931192"/>
              <a:ext cx="1454540" cy="992818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60185" y="3299139"/>
              <a:ext cx="1377538" cy="51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600" b="1" smtClean="0"/>
                <a:t>Магистральная сеть</a:t>
              </a:r>
              <a:endParaRPr lang="en-US" sz="1600" b="1" dirty="0" smtClean="0">
                <a:latin typeface="+mn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6184" y="4221480"/>
            <a:ext cx="1898279" cy="2072640"/>
            <a:chOff x="546184" y="4221480"/>
            <a:chExt cx="1898279" cy="207264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411939" y="5196941"/>
              <a:ext cx="647916" cy="5483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365532" y="5187295"/>
              <a:ext cx="861475" cy="853517"/>
            </a:xfrm>
            <a:prstGeom prst="ellipse">
              <a:avLst/>
            </a:prstGeom>
            <a:noFill/>
            <a:ln w="38100">
              <a:solidFill>
                <a:srgbClr val="F3AE4A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grpSp>
          <p:nvGrpSpPr>
            <p:cNvPr id="19" name="Group 45"/>
            <p:cNvGrpSpPr/>
            <p:nvPr/>
          </p:nvGrpSpPr>
          <p:grpSpPr>
            <a:xfrm>
              <a:off x="826882" y="4508654"/>
              <a:ext cx="1155278" cy="1155276"/>
              <a:chOff x="4152567" y="2424643"/>
              <a:chExt cx="1155278" cy="1155276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152567" y="2424643"/>
                <a:ext cx="1155278" cy="11552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3AE4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467955" y="2875272"/>
                <a:ext cx="524503" cy="26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300" b="1" dirty="0" smtClean="0"/>
                  <a:t>8032</a:t>
                </a:r>
              </a:p>
            </p:txBody>
          </p:sp>
        </p:grpSp>
        <p:pic>
          <p:nvPicPr>
            <p:cNvPr id="57" name="Picture 5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78744" y="5669280"/>
              <a:ext cx="465719" cy="62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8" name="Picture 5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88244" y="4892040"/>
              <a:ext cx="465719" cy="62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5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64344" y="5417820"/>
              <a:ext cx="465719" cy="62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" name="Picture 5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6184" y="4770120"/>
              <a:ext cx="465719" cy="62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" name="Picture 6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86264" y="4221480"/>
              <a:ext cx="465719" cy="62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77" y="262623"/>
            <a:ext cx="7371448" cy="644740"/>
          </a:xfrm>
        </p:spPr>
        <p:txBody>
          <a:bodyPr/>
          <a:lstStyle/>
          <a:p>
            <a:r>
              <a:rPr lang="en-US" sz="2800" smtClean="0"/>
              <a:t>SecFlow-4</a:t>
            </a:r>
            <a:r>
              <a:rPr lang="ru-RU" sz="2800" smtClean="0"/>
              <a:t>- </a:t>
            </a:r>
            <a:r>
              <a:rPr lang="ru-RU" sz="2800" dirty="0" smtClean="0"/>
              <a:t>модульные коммутаторы с защитой для  промышленных сетей 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9890" y="1120258"/>
            <a:ext cx="5143500" cy="517525"/>
          </a:xfrm>
        </p:spPr>
        <p:txBody>
          <a:bodyPr/>
          <a:lstStyle/>
          <a:p>
            <a:pPr marL="285750" indent="-285750">
              <a:spcBef>
                <a:spcPts val="200"/>
              </a:spcBef>
              <a:buClr>
                <a:srgbClr val="2D5793"/>
              </a:buClr>
              <a:buFont typeface="Arial" pitchFamily="34" charset="0"/>
              <a:buChar char="•"/>
              <a:defRPr/>
            </a:pPr>
            <a:r>
              <a:rPr lang="ru-RU" sz="1600" dirty="0" smtClean="0"/>
              <a:t>Промышленный дизайн</a:t>
            </a:r>
            <a:endParaRPr lang="en-US" sz="1600" dirty="0"/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cs typeface="Arial" pitchFamily="34" charset="0"/>
              </a:rPr>
              <a:t>Модульная конструкция на </a:t>
            </a:r>
            <a:r>
              <a:rPr lang="en-US" sz="1600" dirty="0" smtClean="0">
                <a:cs typeface="Arial" pitchFamily="34" charset="0"/>
              </a:rPr>
              <a:t>DIN</a:t>
            </a:r>
            <a:r>
              <a:rPr lang="ru-RU" sz="1600" dirty="0" smtClean="0">
                <a:cs typeface="Arial" pitchFamily="34" charset="0"/>
              </a:rPr>
              <a:t>-рейку</a:t>
            </a:r>
            <a:endParaRPr lang="en-US" sz="1600" dirty="0" smtClean="0">
              <a:cs typeface="Arial" pitchFamily="34" charset="0"/>
            </a:endParaRPr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600" smtClean="0">
                <a:cs typeface="Arial" pitchFamily="34" charset="0"/>
              </a:rPr>
              <a:t>7 </a:t>
            </a:r>
            <a:r>
              <a:rPr lang="ru-RU" sz="1600" dirty="0" smtClean="0">
                <a:cs typeface="Arial" pitchFamily="34" charset="0"/>
              </a:rPr>
              <a:t>слотов под модули</a:t>
            </a:r>
            <a:endParaRPr lang="en-US" sz="1600" dirty="0">
              <a:cs typeface="Arial" pitchFamily="34" charset="0"/>
            </a:endParaRPr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cs typeface="Arial" pitchFamily="34" charset="0"/>
              </a:rPr>
              <a:t>Работа в тяжелых условиях</a:t>
            </a:r>
            <a:r>
              <a:rPr lang="en-US" sz="1600" dirty="0" smtClean="0">
                <a:cs typeface="Arial" pitchFamily="34" charset="0"/>
              </a:rPr>
              <a:t> </a:t>
            </a:r>
            <a:r>
              <a:rPr lang="en-US" sz="1600" dirty="0">
                <a:cs typeface="Arial" pitchFamily="34" charset="0"/>
              </a:rPr>
              <a:t>- IP30, - 40 ÷ +75° C, IEC 61850-3 EMI</a:t>
            </a:r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cs typeface="Arial" pitchFamily="34" charset="0"/>
              </a:rPr>
              <a:t> Модули с </a:t>
            </a:r>
            <a:r>
              <a:rPr lang="ru-RU" sz="1600" dirty="0" err="1" smtClean="0">
                <a:cs typeface="Arial" pitchFamily="34" charset="0"/>
              </a:rPr>
              <a:t>интрефейсами</a:t>
            </a:r>
            <a:r>
              <a:rPr lang="ru-RU" sz="1600" dirty="0" smtClean="0">
                <a:cs typeface="Arial" pitchFamily="34" charset="0"/>
              </a:rPr>
              <a:t> </a:t>
            </a:r>
            <a:r>
              <a:rPr lang="en-US" sz="1600" dirty="0" smtClean="0">
                <a:cs typeface="Arial" pitchFamily="34" charset="0"/>
              </a:rPr>
              <a:t>ETH </a:t>
            </a:r>
            <a:r>
              <a:rPr lang="ru-RU" sz="1600" dirty="0" smtClean="0">
                <a:cs typeface="Arial" pitchFamily="34" charset="0"/>
              </a:rPr>
              <a:t> и </a:t>
            </a:r>
            <a:r>
              <a:rPr lang="en-US" sz="1600" dirty="0" smtClean="0">
                <a:cs typeface="Arial" pitchFamily="34" charset="0"/>
              </a:rPr>
              <a:t>RS-232/RS-485</a:t>
            </a:r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cs typeface="Arial" pitchFamily="34" charset="0"/>
              </a:rPr>
              <a:t>Резервирование питания</a:t>
            </a:r>
            <a:r>
              <a:rPr lang="en-US" sz="1600" dirty="0" smtClean="0">
                <a:cs typeface="Arial" pitchFamily="34" charset="0"/>
              </a:rPr>
              <a:t>.</a:t>
            </a:r>
            <a:endParaRPr lang="en-US" sz="1600" dirty="0">
              <a:cs typeface="Arial" pitchFamily="34" charset="0"/>
            </a:endParaRPr>
          </a:p>
          <a:p>
            <a:pPr marL="285750" indent="-285750">
              <a:spcBef>
                <a:spcPts val="200"/>
              </a:spcBef>
              <a:buClr>
                <a:srgbClr val="2D5793"/>
              </a:buClr>
              <a:buFont typeface="Arial" pitchFamily="34" charset="0"/>
              <a:buChar char="•"/>
              <a:defRPr/>
            </a:pPr>
            <a:endParaRPr lang="en-US" sz="1600" dirty="0">
              <a:cs typeface="Arial" pitchFamily="34" charset="0"/>
            </a:endParaRPr>
          </a:p>
          <a:p>
            <a:pPr marL="285750" indent="-285750">
              <a:spcBef>
                <a:spcPts val="200"/>
              </a:spcBef>
              <a:buClr>
                <a:srgbClr val="2D5793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cs typeface="Arial" pitchFamily="34" charset="0"/>
              </a:rPr>
              <a:t>Сетевые возможности</a:t>
            </a:r>
            <a:endParaRPr lang="en-US" sz="1600" dirty="0">
              <a:cs typeface="Arial" pitchFamily="34" charset="0"/>
            </a:endParaRPr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cs typeface="Arial" pitchFamily="34" charset="0"/>
              </a:rPr>
              <a:t> Интеллектуальная коммутация </a:t>
            </a:r>
            <a:r>
              <a:rPr lang="en-US" sz="1600" dirty="0" smtClean="0">
                <a:cs typeface="Arial" pitchFamily="34" charset="0"/>
              </a:rPr>
              <a:t>Ethernet </a:t>
            </a:r>
            <a:r>
              <a:rPr lang="ru-RU" sz="1600" dirty="0" smtClean="0">
                <a:cs typeface="Arial" pitchFamily="34" charset="0"/>
              </a:rPr>
              <a:t> и </a:t>
            </a:r>
            <a:r>
              <a:rPr lang="en-US" sz="1600" dirty="0" smtClean="0">
                <a:cs typeface="Arial" pitchFamily="34" charset="0"/>
              </a:rPr>
              <a:t>IP </a:t>
            </a:r>
            <a:r>
              <a:rPr lang="ru-RU" sz="1600" dirty="0" smtClean="0">
                <a:cs typeface="Arial" pitchFamily="34" charset="0"/>
              </a:rPr>
              <a:t>-маршрутизация</a:t>
            </a:r>
            <a:endParaRPr lang="en-US" sz="1600" dirty="0">
              <a:cs typeface="Arial" pitchFamily="34" charset="0"/>
            </a:endParaRPr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 err="1" smtClean="0">
                <a:cs typeface="Arial" pitchFamily="34" charset="0"/>
              </a:rPr>
              <a:t>Туннелирование</a:t>
            </a:r>
            <a:r>
              <a:rPr lang="ru-RU" sz="1600" dirty="0" smtClean="0">
                <a:cs typeface="Arial" pitchFamily="34" charset="0"/>
              </a:rPr>
              <a:t> сериальных портов по </a:t>
            </a:r>
            <a:r>
              <a:rPr lang="en-US" sz="1600" dirty="0" smtClean="0">
                <a:cs typeface="Arial" pitchFamily="34" charset="0"/>
              </a:rPr>
              <a:t>Ethernet</a:t>
            </a:r>
            <a:endParaRPr lang="en-US" sz="1600" dirty="0">
              <a:cs typeface="Arial" pitchFamily="34" charset="0"/>
            </a:endParaRPr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 smtClean="0"/>
              <a:t>Физические магистральные интерфейсы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</a:p>
          <a:p>
            <a:pPr marL="1200150" lvl="2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UTP– </a:t>
            </a:r>
            <a:r>
              <a:rPr lang="en-US" sz="1600" dirty="0"/>
              <a:t>Fast Ethernet / Gigabit Ethernet</a:t>
            </a:r>
          </a:p>
          <a:p>
            <a:pPr marL="1200150" lvl="2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 smtClean="0"/>
              <a:t>Оптика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r>
              <a:rPr lang="ru-RU" sz="1600" dirty="0" err="1" smtClean="0"/>
              <a:t>одномод</a:t>
            </a:r>
            <a:r>
              <a:rPr lang="ru-RU" sz="1600" dirty="0" smtClean="0"/>
              <a:t>/</a:t>
            </a:r>
            <a:r>
              <a:rPr lang="ru-RU" sz="1600" dirty="0" err="1" smtClean="0"/>
              <a:t>многомод</a:t>
            </a:r>
            <a:r>
              <a:rPr lang="en-US" sz="1600" dirty="0" smtClean="0"/>
              <a:t>.</a:t>
            </a:r>
            <a:endParaRPr lang="en-US" sz="1600" dirty="0"/>
          </a:p>
          <a:p>
            <a:pPr marL="1200150" lvl="2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 smtClean="0"/>
              <a:t>Модемы </a:t>
            </a:r>
            <a:r>
              <a:rPr lang="en-US" sz="1600" dirty="0" err="1" smtClean="0"/>
              <a:t>xDSL</a:t>
            </a:r>
            <a:endParaRPr lang="en-US" sz="1600" dirty="0"/>
          </a:p>
          <a:p>
            <a:pPr marL="0" indent="0">
              <a:spcBef>
                <a:spcPts val="200"/>
              </a:spcBef>
              <a:buClr>
                <a:srgbClr val="2D5793"/>
              </a:buClr>
              <a:buFontTx/>
              <a:buNone/>
              <a:defRPr/>
            </a:pPr>
            <a:endParaRPr lang="en-US" sz="1600" dirty="0">
              <a:cs typeface="Arial" pitchFamily="34" charset="0"/>
            </a:endParaRPr>
          </a:p>
          <a:p>
            <a:pPr marL="0" lvl="1" indent="4572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cs typeface="Arial" pitchFamily="34" charset="0"/>
              </a:rPr>
              <a:t> Встроенные механизмы защиты :</a:t>
            </a:r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cs typeface="Arial" pitchFamily="34" charset="0"/>
              </a:rPr>
              <a:t>Фильтрация адресов </a:t>
            </a:r>
            <a:r>
              <a:rPr lang="en-US" sz="1600" dirty="0" smtClean="0">
                <a:cs typeface="Arial" pitchFamily="34" charset="0"/>
              </a:rPr>
              <a:t>MAC/IP </a:t>
            </a:r>
            <a:r>
              <a:rPr lang="ru-RU" sz="1600" dirty="0" smtClean="0">
                <a:cs typeface="Arial" pitchFamily="34" charset="0"/>
              </a:rPr>
              <a:t> на каждом порту</a:t>
            </a:r>
            <a:endParaRPr lang="en-US" sz="1600" dirty="0">
              <a:cs typeface="Arial" pitchFamily="34" charset="0"/>
            </a:endParaRPr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cs typeface="Arial" pitchFamily="34" charset="0"/>
              </a:rPr>
              <a:t>Шлюзы </a:t>
            </a:r>
            <a:r>
              <a:rPr lang="en-US" sz="1600" dirty="0" smtClean="0">
                <a:cs typeface="Arial" pitchFamily="34" charset="0"/>
              </a:rPr>
              <a:t>Firewall </a:t>
            </a:r>
            <a:r>
              <a:rPr lang="ru-RU" sz="1600" dirty="0" smtClean="0">
                <a:cs typeface="Arial" pitchFamily="34" charset="0"/>
              </a:rPr>
              <a:t> на каждом сервисе</a:t>
            </a:r>
            <a:endParaRPr lang="en-US" sz="1600" dirty="0">
              <a:cs typeface="Arial" pitchFamily="34" charset="0"/>
            </a:endParaRPr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cs typeface="Arial" pitchFamily="34" charset="0"/>
              </a:rPr>
              <a:t>Защита </a:t>
            </a:r>
            <a:r>
              <a:rPr lang="ru-RU" sz="1600" dirty="0" err="1" smtClean="0">
                <a:cs typeface="Arial" pitchFamily="34" charset="0"/>
              </a:rPr>
              <a:t>внещнего</a:t>
            </a:r>
            <a:r>
              <a:rPr lang="ru-RU" sz="1600" dirty="0" smtClean="0">
                <a:cs typeface="Arial" pitchFamily="34" charset="0"/>
              </a:rPr>
              <a:t> и локального доступа</a:t>
            </a:r>
            <a:endParaRPr lang="en-US" sz="1600" dirty="0">
              <a:cs typeface="Arial" pitchFamily="34" charset="0"/>
            </a:endParaRPr>
          </a:p>
          <a:p>
            <a:pPr marL="285750" indent="-285750">
              <a:spcBef>
                <a:spcPts val="200"/>
              </a:spcBef>
              <a:buClr>
                <a:srgbClr val="2D5793"/>
              </a:buClr>
              <a:buFont typeface="Arial" pitchFamily="34" charset="0"/>
              <a:buChar char="•"/>
              <a:defRPr/>
            </a:pPr>
            <a:endParaRPr lang="en-US" sz="1000" dirty="0">
              <a:cs typeface="Arial" pitchFamily="34" charset="0"/>
            </a:endParaRPr>
          </a:p>
          <a:p>
            <a:pPr>
              <a:defRPr/>
            </a:pPr>
            <a:endParaRPr lang="en-US" sz="2400" dirty="0"/>
          </a:p>
        </p:txBody>
      </p:sp>
      <p:pic>
        <p:nvPicPr>
          <p:cNvPr id="8" name="Picture 7" descr="ms-ge028e- small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3533" y="2966484"/>
            <a:ext cx="3215286" cy="1670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SecFlow-4. </a:t>
            </a:r>
            <a:r>
              <a:rPr lang="ru-RU" sz="2800" smtClean="0"/>
              <a:t>Поддерживаемые </a:t>
            </a:r>
            <a:r>
              <a:rPr lang="ru-RU" sz="2800" dirty="0" smtClean="0"/>
              <a:t>интерфейсы</a:t>
            </a:r>
            <a:endParaRPr lang="he-IL" sz="28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542925" y="1293813"/>
            <a:ext cx="7058025" cy="5286375"/>
          </a:xfrm>
          <a:prstGeom prst="rect">
            <a:avLst/>
          </a:prstGeom>
        </p:spPr>
        <p:txBody>
          <a:bodyPr/>
          <a:lstStyle/>
          <a:p>
            <a:r>
              <a:rPr lang="ru-RU" sz="1800" dirty="0" smtClean="0"/>
              <a:t>Консольное управление</a:t>
            </a:r>
            <a:r>
              <a:rPr lang="en-US" sz="1800" dirty="0" smtClean="0"/>
              <a:t> : RS-232 ,RJ45.</a:t>
            </a:r>
          </a:p>
          <a:p>
            <a:r>
              <a:rPr lang="en-US" sz="1800" dirty="0" smtClean="0"/>
              <a:t>RS-485 : RS-485 2w ,DB-9.</a:t>
            </a:r>
          </a:p>
          <a:p>
            <a:r>
              <a:rPr lang="en-US" sz="1800" dirty="0" smtClean="0"/>
              <a:t>RS-232 : RS-232 2w ,RJ45.</a:t>
            </a:r>
          </a:p>
          <a:p>
            <a:r>
              <a:rPr lang="en-US" sz="1800" dirty="0" smtClean="0"/>
              <a:t>Fast Ethernet : RJ 45 UTP </a:t>
            </a:r>
            <a:r>
              <a:rPr lang="ru-RU" sz="1800" dirty="0" smtClean="0"/>
              <a:t>или</a:t>
            </a:r>
            <a:r>
              <a:rPr lang="en-US" sz="1800" dirty="0" smtClean="0"/>
              <a:t> SFP .</a:t>
            </a:r>
          </a:p>
          <a:p>
            <a:r>
              <a:rPr lang="en-US" sz="1800" dirty="0" smtClean="0"/>
              <a:t>Gigabit Ethernet : SFP.</a:t>
            </a:r>
          </a:p>
          <a:p>
            <a:r>
              <a:rPr lang="ru-RU" sz="1800" dirty="0" smtClean="0"/>
              <a:t>Оптика</a:t>
            </a:r>
            <a:r>
              <a:rPr lang="en-US" sz="1800" dirty="0" smtClean="0"/>
              <a:t> : SFP.</a:t>
            </a:r>
          </a:p>
          <a:p>
            <a:r>
              <a:rPr lang="en-US" sz="1800" dirty="0" smtClean="0"/>
              <a:t>E1 : </a:t>
            </a:r>
            <a:r>
              <a:rPr lang="ru-RU" sz="1800" dirty="0" smtClean="0"/>
              <a:t>Используются конверторы </a:t>
            </a:r>
            <a:r>
              <a:rPr lang="en-US" sz="1800" dirty="0" smtClean="0"/>
              <a:t>E1 </a:t>
            </a:r>
            <a:r>
              <a:rPr lang="ru-RU" sz="1800" dirty="0" smtClean="0"/>
              <a:t>по </a:t>
            </a:r>
            <a:r>
              <a:rPr lang="en-US" sz="1800" dirty="0" smtClean="0"/>
              <a:t>Ethernet RAD </a:t>
            </a:r>
            <a:r>
              <a:rPr lang="en-US" sz="1800" dirty="0" err="1" smtClean="0"/>
              <a:t>MiTOP</a:t>
            </a:r>
            <a:endParaRPr lang="en-US" sz="1800" dirty="0" smtClean="0"/>
          </a:p>
          <a:p>
            <a:r>
              <a:rPr lang="ru-RU" sz="1800" dirty="0" smtClean="0"/>
              <a:t>Питание</a:t>
            </a:r>
            <a:r>
              <a:rPr lang="en-US" sz="1800" dirty="0" smtClean="0"/>
              <a:t>: </a:t>
            </a:r>
            <a:r>
              <a:rPr lang="ru-RU" sz="1800" dirty="0" smtClean="0"/>
              <a:t>Съемные клеммы под винт</a:t>
            </a:r>
            <a:endParaRPr lang="en-US" sz="1800" dirty="0" smtClean="0"/>
          </a:p>
          <a:p>
            <a:r>
              <a:rPr lang="ru-RU" sz="1800" dirty="0" smtClean="0"/>
              <a:t>«Сухие контакты»</a:t>
            </a:r>
            <a:r>
              <a:rPr lang="en-US" sz="1800" dirty="0" smtClean="0"/>
              <a:t> : </a:t>
            </a:r>
            <a:r>
              <a:rPr lang="ru-RU" sz="1800" dirty="0" smtClean="0"/>
              <a:t>Съемные клеммы под винт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POE : RJ45.</a:t>
            </a:r>
          </a:p>
          <a:p>
            <a:r>
              <a:rPr lang="en-US" sz="1800" dirty="0" smtClean="0"/>
              <a:t>SHDSL – </a:t>
            </a:r>
            <a:r>
              <a:rPr lang="ru-RU" sz="1800" dirty="0" smtClean="0"/>
              <a:t>выделенные медные пары (разъем под винт)</a:t>
            </a:r>
            <a:endParaRPr lang="en-US" sz="1800" dirty="0" smtClean="0"/>
          </a:p>
          <a:p>
            <a:r>
              <a:rPr lang="en-US" sz="1800" dirty="0" smtClean="0"/>
              <a:t>GPRS/UMTS –</a:t>
            </a:r>
            <a:r>
              <a:rPr lang="ru-RU" sz="1800" dirty="0" smtClean="0"/>
              <a:t>антенна сотовой связи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he-IL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9488" y="351257"/>
            <a:ext cx="8123273" cy="644740"/>
          </a:xfrm>
        </p:spPr>
        <p:txBody>
          <a:bodyPr/>
          <a:lstStyle/>
          <a:p>
            <a:r>
              <a:rPr lang="ru-RU" sz="2800" dirty="0" smtClean="0"/>
              <a:t>Интерфейсы «</a:t>
            </a:r>
            <a:r>
              <a:rPr lang="ru-RU" sz="2800" smtClean="0"/>
              <a:t>сухих контактов»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smtClean="0"/>
              <a:t>(</a:t>
            </a:r>
            <a:r>
              <a:rPr lang="ru-RU" sz="2800" smtClean="0"/>
              <a:t> на </a:t>
            </a:r>
            <a:r>
              <a:rPr lang="en-US" sz="2800" smtClean="0"/>
              <a:t>SecFlow -2 </a:t>
            </a:r>
            <a:r>
              <a:rPr lang="ru-RU" sz="2800" smtClean="0"/>
              <a:t>и на модуле </a:t>
            </a:r>
            <a:r>
              <a:rPr lang="en-US" sz="2800" smtClean="0"/>
              <a:t>Application</a:t>
            </a:r>
            <a:r>
              <a:rPr lang="ru-RU" sz="2800" smtClean="0"/>
              <a:t> </a:t>
            </a:r>
            <a:r>
              <a:rPr lang="en-US" sz="2800" smtClean="0"/>
              <a:t>SecFlow-4 </a:t>
            </a:r>
            <a:r>
              <a:rPr lang="ru-RU" sz="2800" dirty="0" smtClean="0"/>
              <a:t>) </a:t>
            </a:r>
            <a:endParaRPr lang="he-IL" sz="28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355600" y="1571625"/>
            <a:ext cx="8788400" cy="4178300"/>
          </a:xfrm>
          <a:prstGeom prst="rect">
            <a:avLst/>
          </a:prstGeom>
        </p:spPr>
        <p:txBody>
          <a:bodyPr/>
          <a:lstStyle/>
          <a:p>
            <a:r>
              <a:rPr lang="ru-RU" sz="2000" dirty="0" smtClean="0"/>
              <a:t> Модуль А</a:t>
            </a:r>
            <a:r>
              <a:rPr lang="en-US" sz="2000" dirty="0" err="1" smtClean="0"/>
              <a:t>pplication</a:t>
            </a:r>
            <a:r>
              <a:rPr lang="en-US" sz="2000" dirty="0" smtClean="0"/>
              <a:t> </a:t>
            </a:r>
            <a:r>
              <a:rPr lang="ru-RU" sz="2000" dirty="0" smtClean="0"/>
              <a:t>имеет 2 интерфейса «сухих контактов» с разъемами входа и выхода на каждом.</a:t>
            </a:r>
            <a:endParaRPr lang="en-US" sz="2000" dirty="0" smtClean="0"/>
          </a:p>
          <a:p>
            <a:r>
              <a:rPr lang="ru-RU" sz="2000" dirty="0" smtClean="0"/>
              <a:t>Каждый интерфейс  отвечает за отдельный сервис, передаваемый в режиме  </a:t>
            </a:r>
            <a:r>
              <a:rPr lang="ru-RU" sz="2000" dirty="0" err="1" smtClean="0"/>
              <a:t>туннелирования</a:t>
            </a:r>
            <a:r>
              <a:rPr lang="ru-RU" sz="2000" dirty="0" smtClean="0"/>
              <a:t> по своему </a:t>
            </a:r>
            <a:r>
              <a:rPr lang="en-US" sz="2000" dirty="0" smtClean="0"/>
              <a:t>IP</a:t>
            </a:r>
            <a:r>
              <a:rPr lang="ru-RU" sz="2000" dirty="0" smtClean="0"/>
              <a:t>-адресу назначения в удаленную точку.</a:t>
            </a:r>
            <a:endParaRPr lang="en-US" sz="2000" dirty="0" smtClean="0"/>
          </a:p>
          <a:p>
            <a:r>
              <a:rPr lang="ru-RU" sz="2000" dirty="0" smtClean="0"/>
              <a:t>Вход</a:t>
            </a:r>
            <a:r>
              <a:rPr lang="en-US" sz="2000" dirty="0" smtClean="0"/>
              <a:t> :</a:t>
            </a:r>
          </a:p>
          <a:p>
            <a:pPr lvl="1"/>
            <a:r>
              <a:rPr lang="en-US" sz="1800" dirty="0" smtClean="0"/>
              <a:t>‘1’ = 24-48 </a:t>
            </a:r>
            <a:r>
              <a:rPr lang="en-US" sz="1800" dirty="0" err="1" smtClean="0"/>
              <a:t>vDC</a:t>
            </a:r>
            <a:r>
              <a:rPr lang="en-US" sz="1800" dirty="0" smtClean="0"/>
              <a:t>.</a:t>
            </a:r>
          </a:p>
          <a:p>
            <a:r>
              <a:rPr lang="ru-RU" sz="2000" dirty="0" smtClean="0"/>
              <a:t>Выход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AC : Max 250v , 37.5vA.</a:t>
            </a:r>
          </a:p>
          <a:p>
            <a:pPr lvl="1"/>
            <a:r>
              <a:rPr lang="en-US" sz="1800" dirty="0" smtClean="0"/>
              <a:t>DC : Max 220v ,30 watt.</a:t>
            </a:r>
            <a:endParaRPr lang="he-IL" sz="1800" dirty="0" smtClean="0"/>
          </a:p>
        </p:txBody>
      </p:sp>
      <p:pic>
        <p:nvPicPr>
          <p:cNvPr id="9222" name="Picture 1"/>
          <p:cNvPicPr>
            <a:picLocks noChangeAspect="1" noChangeArrowheads="1"/>
          </p:cNvPicPr>
          <p:nvPr/>
        </p:nvPicPr>
        <p:blipFill>
          <a:blip r:embed="rId2" cstate="print"/>
          <a:srcRect l="41721"/>
          <a:stretch>
            <a:fillRect/>
          </a:stretch>
        </p:blipFill>
        <p:spPr bwMode="auto">
          <a:xfrm>
            <a:off x="6032500" y="3233738"/>
            <a:ext cx="295433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 cstate="print"/>
          <a:srcRect r="60657"/>
          <a:stretch>
            <a:fillRect/>
          </a:stretch>
        </p:blipFill>
        <p:spPr bwMode="auto">
          <a:xfrm>
            <a:off x="6578600" y="4568825"/>
            <a:ext cx="186213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SecFlow-1 – </a:t>
            </a:r>
            <a:r>
              <a:rPr lang="ru-RU" sz="2800" smtClean="0"/>
              <a:t>Упрощенный вариант </a:t>
            </a:r>
            <a:r>
              <a:rPr lang="en-US" sz="2800" smtClean="0"/>
              <a:t>SF-2 </a:t>
            </a:r>
            <a:r>
              <a:rPr lang="ru-RU" sz="2800" smtClean="0"/>
              <a:t>для небольших объектов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4586" y="1019013"/>
            <a:ext cx="7648141" cy="5128882"/>
          </a:xfrm>
        </p:spPr>
        <p:txBody>
          <a:bodyPr/>
          <a:lstStyle/>
          <a:p>
            <a:r>
              <a:rPr lang="ru-RU" sz="2000" smtClean="0"/>
              <a:t>Компактные размеры</a:t>
            </a:r>
            <a:r>
              <a:rPr lang="en-US" sz="2000" baseline="0" smtClean="0"/>
              <a:t> </a:t>
            </a:r>
            <a:endParaRPr lang="en-US" sz="2000" baseline="0" dirty="0" smtClean="0"/>
          </a:p>
          <a:p>
            <a:r>
              <a:rPr lang="ru-RU" sz="2000" smtClean="0"/>
              <a:t>Удобен для установке в уличных боксах</a:t>
            </a:r>
          </a:p>
          <a:p>
            <a:r>
              <a:rPr lang="ru-RU" sz="2000" baseline="0" smtClean="0"/>
              <a:t>Те же функции по преобразованию</a:t>
            </a:r>
            <a:r>
              <a:rPr lang="ru-RU" sz="2000" smtClean="0"/>
              <a:t> протоколов и защите, что и у </a:t>
            </a:r>
            <a:r>
              <a:rPr lang="en-US" sz="2000" smtClean="0"/>
              <a:t>SF-2</a:t>
            </a:r>
            <a:endParaRPr lang="en-US" sz="2000" baseline="0" dirty="0" smtClean="0"/>
          </a:p>
          <a:p>
            <a:endParaRPr lang="ru-RU" sz="2000" smtClean="0"/>
          </a:p>
          <a:p>
            <a:pPr rtl="0" eaLnBrk="0" fontAlgn="base" hangingPunct="0"/>
            <a:r>
              <a:rPr lang="ru-RU" sz="2000" smtClean="0"/>
              <a:t>Интерфейсы</a:t>
            </a:r>
            <a:r>
              <a:rPr lang="en-US" sz="2000" smtClean="0"/>
              <a:t>:</a:t>
            </a:r>
          </a:p>
          <a:p>
            <a:pPr rtl="0" eaLnBrk="0" fontAlgn="base" hangingPunct="0">
              <a:buNone/>
            </a:pPr>
            <a:r>
              <a:rPr lang="en-US" sz="20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    -   </a:t>
            </a:r>
            <a:r>
              <a:rPr lang="en-US" sz="18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x ETH 10/100BaseT</a:t>
            </a:r>
            <a:endParaRPr lang="en-US" sz="1800" dirty="0" smtClean="0"/>
          </a:p>
          <a:p>
            <a:pPr lvl="1" eaLnBrk="0" hangingPunct="0"/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 x ETH100/1000 </a:t>
            </a:r>
            <a:r>
              <a:rPr lang="en-US" sz="18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SFP (</a:t>
            </a:r>
            <a:r>
              <a:rPr lang="ru-RU" sz="1800" smtClean="0">
                <a:ea typeface="+mn-ea"/>
              </a:rPr>
              <a:t>в будущих версиях</a:t>
            </a:r>
            <a:r>
              <a:rPr lang="en-US" sz="18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</a:t>
            </a:r>
            <a:endParaRPr lang="en-US" sz="18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 eaLnBrk="0" hangingPunct="0"/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 x RS-232/RS-485 + 1 x RS-232</a:t>
            </a:r>
            <a:endParaRPr lang="en-US" sz="1800" dirty="0" smtClean="0"/>
          </a:p>
          <a:p>
            <a:pPr lvl="1" eaLnBrk="0" hangingPunct="0"/>
            <a:r>
              <a:rPr lang="ru-RU" sz="1800" smtClean="0">
                <a:ea typeface="+mn-ea"/>
              </a:rPr>
              <a:t> 2 </a:t>
            </a:r>
            <a:r>
              <a:rPr lang="en-US" sz="18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SIM</a:t>
            </a:r>
            <a:r>
              <a:rPr lang="ru-RU" sz="18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-карты для спутниковых модемов</a:t>
            </a:r>
            <a:r>
              <a:rPr lang="en-US" sz="18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2G/3G </a:t>
            </a:r>
            <a:endParaRPr lang="en-US" sz="1800" dirty="0" smtClean="0"/>
          </a:p>
          <a:p>
            <a:pPr lvl="1" eaLnBrk="0" hangingPunct="0"/>
            <a:r>
              <a:rPr lang="en-US" sz="18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2+2 </a:t>
            </a:r>
            <a:r>
              <a:rPr lang="ru-RU" sz="1800" smtClean="0">
                <a:ea typeface="+mn-ea"/>
              </a:rPr>
              <a:t> портов «сухие контакты»</a:t>
            </a:r>
            <a:endParaRPr lang="en-US" sz="18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eaLnBrk="0" hangingPunct="0">
              <a:buNone/>
            </a:pPr>
            <a:endParaRPr lang="ru-RU" b="1" smtClean="0">
              <a:solidFill>
                <a:srgbClr val="0000FF"/>
              </a:solidFill>
            </a:endParaRPr>
          </a:p>
          <a:p>
            <a:pPr eaLnBrk="0" hangingPunct="0">
              <a:buNone/>
            </a:pPr>
            <a:r>
              <a:rPr lang="ru-RU" b="1" smtClean="0">
                <a:solidFill>
                  <a:srgbClr val="0000FF"/>
                </a:solidFill>
              </a:rPr>
              <a:t>Новые приложения</a:t>
            </a:r>
          </a:p>
          <a:p>
            <a:pPr eaLnBrk="0" hangingPunct="0">
              <a:buNone/>
            </a:pPr>
            <a:r>
              <a:rPr lang="ru-RU" sz="2000" smtClean="0">
                <a:solidFill>
                  <a:schemeClr val="tx1"/>
                </a:solidFill>
              </a:rPr>
              <a:t>    Подключение небольших объектов (подстанций) с  небольшим количеством сервисов по невысокой цене.</a:t>
            </a:r>
          </a:p>
          <a:p>
            <a:pPr eaLnBrk="0" hangingPunct="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721" y="2104887"/>
            <a:ext cx="2555018" cy="364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Современные сети промышленной связи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79" y="308727"/>
            <a:ext cx="7992094" cy="644740"/>
          </a:xfrm>
        </p:spPr>
        <p:txBody>
          <a:bodyPr>
            <a:noAutofit/>
          </a:bodyPr>
          <a:lstStyle/>
          <a:p>
            <a:pPr algn="ctr"/>
            <a:r>
              <a:rPr lang="ru-RU" sz="2800" smtClean="0"/>
              <a:t>Три уровня надежности  </a:t>
            </a:r>
            <a:r>
              <a:rPr lang="en-US" sz="2800" smtClean="0"/>
              <a:t>SecFlow</a:t>
            </a:r>
            <a:endParaRPr lang="en-US" sz="2800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4191" y="4868213"/>
            <a:ext cx="1714462" cy="1172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13" descr="ms-ge028e- small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6878" y="4655905"/>
            <a:ext cx="3026619" cy="1507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64" y="4835471"/>
            <a:ext cx="1137826" cy="152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12"/>
          <p:cNvGrpSpPr/>
          <p:nvPr/>
        </p:nvGrpSpPr>
        <p:grpSpPr>
          <a:xfrm>
            <a:off x="188913" y="1443038"/>
            <a:ext cx="5610225" cy="2849562"/>
            <a:chOff x="188913" y="1443038"/>
            <a:chExt cx="5610225" cy="2849562"/>
          </a:xfrm>
        </p:grpSpPr>
        <p:sp>
          <p:nvSpPr>
            <p:cNvPr id="18" name="Cube 5"/>
            <p:cNvSpPr>
              <a:spLocks noChangeArrowheads="1"/>
            </p:cNvSpPr>
            <p:nvPr/>
          </p:nvSpPr>
          <p:spPr bwMode="auto">
            <a:xfrm>
              <a:off x="188913" y="3195638"/>
              <a:ext cx="2011362" cy="1096962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i="0"/>
                <a:t>Мульти-сервисы</a:t>
              </a:r>
              <a:endParaRPr lang="en-US" sz="1600" i="0"/>
            </a:p>
          </p:txBody>
        </p:sp>
        <p:sp>
          <p:nvSpPr>
            <p:cNvPr id="19" name="Cube 6"/>
            <p:cNvSpPr>
              <a:spLocks noChangeArrowheads="1"/>
            </p:cNvSpPr>
            <p:nvPr/>
          </p:nvSpPr>
          <p:spPr bwMode="auto">
            <a:xfrm>
              <a:off x="1993900" y="3195638"/>
              <a:ext cx="2012950" cy="1096962"/>
            </a:xfrm>
            <a:prstGeom prst="cube">
              <a:avLst>
                <a:gd name="adj" fmla="val 25000"/>
              </a:avLst>
            </a:prstGeom>
            <a:solidFill>
              <a:srgbClr val="00CC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i="0" smtClean="0"/>
                <a:t>Резервирование</a:t>
              </a:r>
              <a:endParaRPr lang="en-US" sz="1600" i="0" dirty="0"/>
            </a:p>
          </p:txBody>
        </p:sp>
        <p:sp>
          <p:nvSpPr>
            <p:cNvPr id="20" name="Cube 7"/>
            <p:cNvSpPr>
              <a:spLocks noChangeArrowheads="1"/>
            </p:cNvSpPr>
            <p:nvPr/>
          </p:nvSpPr>
          <p:spPr bwMode="auto">
            <a:xfrm>
              <a:off x="3787775" y="3195638"/>
              <a:ext cx="2011363" cy="1096962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i="0" dirty="0"/>
                <a:t>Работа в жестких условиях</a:t>
              </a:r>
              <a:endParaRPr lang="en-US" sz="1600" i="0" dirty="0"/>
            </a:p>
          </p:txBody>
        </p:sp>
        <p:sp>
          <p:nvSpPr>
            <p:cNvPr id="21" name="Cube 8"/>
            <p:cNvSpPr>
              <a:spLocks noChangeArrowheads="1"/>
            </p:cNvSpPr>
            <p:nvPr/>
          </p:nvSpPr>
          <p:spPr bwMode="auto">
            <a:xfrm>
              <a:off x="1155700" y="2311400"/>
              <a:ext cx="2012950" cy="1098550"/>
            </a:xfrm>
            <a:prstGeom prst="cube">
              <a:avLst>
                <a:gd name="adj" fmla="val 25000"/>
              </a:avLst>
            </a:prstGeom>
            <a:solidFill>
              <a:srgbClr val="6699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i="0"/>
                <a:t>Защищенный доступ</a:t>
              </a:r>
              <a:endParaRPr lang="en-US" sz="1600" i="0"/>
            </a:p>
          </p:txBody>
        </p:sp>
        <p:sp>
          <p:nvSpPr>
            <p:cNvPr id="22" name="Cube 9"/>
            <p:cNvSpPr/>
            <p:nvPr/>
          </p:nvSpPr>
          <p:spPr bwMode="auto">
            <a:xfrm>
              <a:off x="2962275" y="2311400"/>
              <a:ext cx="2012950" cy="109855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ru-RU" sz="1600" i="0" dirty="0">
                  <a:latin typeface="Arial" pitchFamily="34" charset="0"/>
                  <a:cs typeface="Arial" pitchFamily="34" charset="0"/>
                </a:rPr>
                <a:t>Разрешение сервисов</a:t>
              </a:r>
              <a:endParaRPr lang="en-US" sz="1600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Cube 14"/>
            <p:cNvSpPr>
              <a:spLocks noChangeArrowheads="1"/>
            </p:cNvSpPr>
            <p:nvPr/>
          </p:nvSpPr>
          <p:spPr bwMode="auto">
            <a:xfrm>
              <a:off x="1958975" y="1443038"/>
              <a:ext cx="2011363" cy="1096962"/>
            </a:xfrm>
            <a:prstGeom prst="cube">
              <a:avLst>
                <a:gd name="adj" fmla="val 25000"/>
              </a:avLst>
            </a:prstGeom>
            <a:solidFill>
              <a:srgbClr val="E56DD4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i="0"/>
                <a:t>Управление сервисами</a:t>
              </a:r>
              <a:endParaRPr lang="en-US" sz="1600" i="0"/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761037" y="1579880"/>
            <a:ext cx="338296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2D5793"/>
              </a:buClr>
              <a:defRPr/>
            </a:pPr>
            <a:r>
              <a:rPr lang="ru-RU" sz="1800" b="1" kern="0" dirty="0">
                <a:solidFill>
                  <a:srgbClr val="0000FF"/>
                </a:solidFill>
                <a:latin typeface="+mn-lt"/>
                <a:cs typeface="+mn-cs"/>
              </a:rPr>
              <a:t>Простота использования</a:t>
            </a:r>
            <a:endParaRPr lang="en-US" sz="18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2D5793"/>
              </a:buClr>
              <a:defRPr/>
            </a:pPr>
            <a:endParaRPr lang="en-US" sz="12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2D5793"/>
              </a:buClr>
              <a:defRPr/>
            </a:pPr>
            <a:r>
              <a:rPr lang="ru-RU" sz="1800" b="1" kern="0" dirty="0">
                <a:solidFill>
                  <a:srgbClr val="0000FF"/>
                </a:solidFill>
                <a:latin typeface="+mn-lt"/>
                <a:cs typeface="Arial" pitchFamily="34" charset="0"/>
              </a:rPr>
              <a:t>Встроенные  механизмы защиты</a:t>
            </a:r>
            <a:endParaRPr lang="en-US" sz="1800" b="1" kern="0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2D5793"/>
              </a:buClr>
              <a:defRPr/>
            </a:pPr>
            <a:endParaRPr lang="en-US" sz="12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2D5793"/>
              </a:buClr>
              <a:defRPr/>
            </a:pPr>
            <a:r>
              <a:rPr lang="ru-RU" sz="1800" b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Мощная  защищенная инфраструктура</a:t>
            </a:r>
            <a:endParaRPr lang="en-US" sz="1800" b="1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Users\ami_b\AppData\Local\Microsoft\Windows\Temporary Internet Files\Content.IE5\U1HCJAX1\MP9004486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3669" y="1706682"/>
            <a:ext cx="3050331" cy="47047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Алгоритмы защиты в  </a:t>
            </a:r>
            <a:r>
              <a:rPr lang="en-US" sz="2800" smtClean="0"/>
              <a:t>SecFlow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7448" y="1202829"/>
            <a:ext cx="5612990" cy="5171840"/>
          </a:xfrm>
        </p:spPr>
        <p:txBody>
          <a:bodyPr/>
          <a:lstStyle/>
          <a:p>
            <a:r>
              <a:rPr lang="ru-RU" sz="1800" b="1" smtClean="0"/>
              <a:t>802.1X</a:t>
            </a:r>
            <a:r>
              <a:rPr lang="ru-RU" sz="1800" smtClean="0"/>
              <a:t> - стандарт IEEE для защиты доступа к портам , аутентификация и защита от DoS-атак </a:t>
            </a:r>
          </a:p>
          <a:p>
            <a:r>
              <a:rPr lang="ru-RU" sz="1800" smtClean="0"/>
              <a:t>Список контроля доступа (</a:t>
            </a:r>
            <a:r>
              <a:rPr lang="en-US" sz="1800" smtClean="0"/>
              <a:t>Acces Control List)</a:t>
            </a:r>
            <a:r>
              <a:rPr lang="ru-RU" sz="1800" smtClean="0"/>
              <a:t> - фильтрация трафика по различным критериям на уровнях </a:t>
            </a:r>
            <a:r>
              <a:rPr lang="en-US" sz="1800" smtClean="0"/>
              <a:t>L </a:t>
            </a:r>
            <a:r>
              <a:rPr lang="ru-RU" sz="1800" smtClean="0"/>
              <a:t>2/3/4</a:t>
            </a:r>
          </a:p>
          <a:p>
            <a:r>
              <a:rPr lang="ru-RU" sz="1800" smtClean="0"/>
              <a:t>Аутентификация и авторизация пользователей  на основе  протоколов RADIUS и TACACS +</a:t>
            </a:r>
          </a:p>
          <a:p>
            <a:r>
              <a:rPr lang="ru-RU" sz="1800" smtClean="0"/>
              <a:t>Шифрование в туннелях L2/L3 VPN,  на основе IPSEC </a:t>
            </a:r>
          </a:p>
          <a:p>
            <a:r>
              <a:rPr lang="ru-RU" sz="1800" smtClean="0"/>
              <a:t>Определяемое пользователем шифрование трафика с использованием алгоритмов </a:t>
            </a:r>
            <a:r>
              <a:rPr lang="en-US" sz="1800" smtClean="0"/>
              <a:t>IKE</a:t>
            </a:r>
            <a:r>
              <a:rPr lang="ru-RU" sz="1800" smtClean="0"/>
              <a:t>, AES или 3DES</a:t>
            </a:r>
          </a:p>
          <a:p>
            <a:r>
              <a:rPr lang="ru-RU" sz="1800" smtClean="0"/>
              <a:t>Безопасный доступ через Telnet,</a:t>
            </a:r>
            <a:r>
              <a:rPr lang="en-US" sz="1800" smtClean="0"/>
              <a:t> </a:t>
            </a:r>
            <a:r>
              <a:rPr lang="ru-RU" sz="1800" smtClean="0"/>
              <a:t>с использованием  SSH </a:t>
            </a:r>
          </a:p>
          <a:p>
            <a:r>
              <a:rPr lang="ru-RU" sz="1800" smtClean="0"/>
              <a:t>SCADA –ориентированные брандмауэры на портах (с поддержкой протоколов Modbus, МЭК-104, DNP3.0)</a:t>
            </a:r>
            <a:endParaRPr lang="en-US" sz="1800" dirty="0" smtClean="0"/>
          </a:p>
          <a:p>
            <a:pPr lvl="1"/>
            <a:endParaRPr lang="en-US" sz="1600" dirty="0" smtClean="0"/>
          </a:p>
          <a:p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smtClean="0"/>
              <a:t>Встроеные механизмы защиты информации в </a:t>
            </a:r>
            <a:r>
              <a:rPr lang="en-US" sz="2800" smtClean="0"/>
              <a:t>SecFlow</a:t>
            </a:r>
            <a:endParaRPr lang="en-US" sz="28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18964" y="1372072"/>
            <a:ext cx="7124700" cy="2665943"/>
          </a:xfrm>
        </p:spPr>
        <p:txBody>
          <a:bodyPr/>
          <a:lstStyle/>
          <a:p>
            <a:r>
              <a:rPr lang="ru-RU" smtClean="0"/>
              <a:t>Мощные механизмы защиты  с распознаванием отдельных сервисов на аппаратном уровне</a:t>
            </a:r>
          </a:p>
          <a:p>
            <a:r>
              <a:rPr lang="ru-RU" smtClean="0"/>
              <a:t>Простая организация защиты «на всю глубину» решения</a:t>
            </a:r>
            <a:endParaRPr lang="en-US" dirty="0" smtClean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762000" y="5790891"/>
            <a:ext cx="7727251" cy="9832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1077658" y="2860175"/>
            <a:ext cx="710565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4136771" y="2864938"/>
            <a:ext cx="4041775" cy="3097213"/>
            <a:chOff x="2569" y="1485"/>
            <a:chExt cx="2546" cy="1951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2569" y="3326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2569" y="3326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2814" y="3326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2814" y="3326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3060" y="3326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3060" y="3326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3305" y="3326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3305" y="3326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3551" y="3326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3551" y="3326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3797" y="3326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3797" y="3326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4042" y="3326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4042" y="3326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4289" y="3326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4289" y="3326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4535" y="3326"/>
              <a:ext cx="204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4535" y="3326"/>
              <a:ext cx="204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4781" y="3326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4781" y="3326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2569" y="1627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2569" y="1627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7"/>
            <p:cNvSpPr>
              <a:spLocks noChangeArrowheads="1"/>
            </p:cNvSpPr>
            <p:nvPr/>
          </p:nvSpPr>
          <p:spPr bwMode="auto">
            <a:xfrm>
              <a:off x="2814" y="1627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2814" y="1627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9"/>
            <p:cNvSpPr>
              <a:spLocks noChangeArrowheads="1"/>
            </p:cNvSpPr>
            <p:nvPr/>
          </p:nvSpPr>
          <p:spPr bwMode="auto">
            <a:xfrm>
              <a:off x="3060" y="1627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3060" y="1627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3305" y="1627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3305" y="1627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3"/>
            <p:cNvSpPr>
              <a:spLocks noChangeArrowheads="1"/>
            </p:cNvSpPr>
            <p:nvPr/>
          </p:nvSpPr>
          <p:spPr bwMode="auto">
            <a:xfrm>
              <a:off x="3551" y="1627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4"/>
            <p:cNvSpPr>
              <a:spLocks noChangeArrowheads="1"/>
            </p:cNvSpPr>
            <p:nvPr/>
          </p:nvSpPr>
          <p:spPr bwMode="auto">
            <a:xfrm>
              <a:off x="3551" y="1627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3797" y="1627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3797" y="1627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37"/>
            <p:cNvSpPr>
              <a:spLocks noChangeArrowheads="1"/>
            </p:cNvSpPr>
            <p:nvPr/>
          </p:nvSpPr>
          <p:spPr bwMode="auto">
            <a:xfrm>
              <a:off x="4042" y="1627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8"/>
            <p:cNvSpPr>
              <a:spLocks noChangeArrowheads="1"/>
            </p:cNvSpPr>
            <p:nvPr/>
          </p:nvSpPr>
          <p:spPr bwMode="auto">
            <a:xfrm>
              <a:off x="4042" y="1627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4289" y="1627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>
              <a:off x="4289" y="1627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4535" y="1627"/>
              <a:ext cx="204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4535" y="1627"/>
              <a:ext cx="204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3"/>
            <p:cNvSpPr>
              <a:spLocks noChangeArrowheads="1"/>
            </p:cNvSpPr>
            <p:nvPr/>
          </p:nvSpPr>
          <p:spPr bwMode="auto">
            <a:xfrm>
              <a:off x="4781" y="1627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4"/>
            <p:cNvSpPr>
              <a:spLocks noChangeArrowheads="1"/>
            </p:cNvSpPr>
            <p:nvPr/>
          </p:nvSpPr>
          <p:spPr bwMode="auto">
            <a:xfrm>
              <a:off x="4781" y="1627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45"/>
            <p:cNvSpPr>
              <a:spLocks noChangeArrowheads="1"/>
            </p:cNvSpPr>
            <p:nvPr/>
          </p:nvSpPr>
          <p:spPr bwMode="auto">
            <a:xfrm>
              <a:off x="2569" y="1910"/>
              <a:ext cx="205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6"/>
            <p:cNvSpPr>
              <a:spLocks noChangeArrowheads="1"/>
            </p:cNvSpPr>
            <p:nvPr/>
          </p:nvSpPr>
          <p:spPr bwMode="auto">
            <a:xfrm>
              <a:off x="2569" y="1910"/>
              <a:ext cx="205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2814" y="1910"/>
              <a:ext cx="206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8"/>
            <p:cNvSpPr>
              <a:spLocks noChangeArrowheads="1"/>
            </p:cNvSpPr>
            <p:nvPr/>
          </p:nvSpPr>
          <p:spPr bwMode="auto">
            <a:xfrm>
              <a:off x="2814" y="1910"/>
              <a:ext cx="206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49"/>
            <p:cNvSpPr>
              <a:spLocks noChangeArrowheads="1"/>
            </p:cNvSpPr>
            <p:nvPr/>
          </p:nvSpPr>
          <p:spPr bwMode="auto">
            <a:xfrm>
              <a:off x="3060" y="1910"/>
              <a:ext cx="205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50"/>
            <p:cNvSpPr>
              <a:spLocks noChangeArrowheads="1"/>
            </p:cNvSpPr>
            <p:nvPr/>
          </p:nvSpPr>
          <p:spPr bwMode="auto">
            <a:xfrm>
              <a:off x="3060" y="1910"/>
              <a:ext cx="205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51"/>
            <p:cNvSpPr>
              <a:spLocks noChangeArrowheads="1"/>
            </p:cNvSpPr>
            <p:nvPr/>
          </p:nvSpPr>
          <p:spPr bwMode="auto">
            <a:xfrm>
              <a:off x="3305" y="1910"/>
              <a:ext cx="206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2"/>
            <p:cNvSpPr>
              <a:spLocks noChangeArrowheads="1"/>
            </p:cNvSpPr>
            <p:nvPr/>
          </p:nvSpPr>
          <p:spPr bwMode="auto">
            <a:xfrm>
              <a:off x="3305" y="1910"/>
              <a:ext cx="206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3"/>
            <p:cNvSpPr>
              <a:spLocks noChangeArrowheads="1"/>
            </p:cNvSpPr>
            <p:nvPr/>
          </p:nvSpPr>
          <p:spPr bwMode="auto">
            <a:xfrm>
              <a:off x="3551" y="1910"/>
              <a:ext cx="206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54"/>
            <p:cNvSpPr>
              <a:spLocks noChangeArrowheads="1"/>
            </p:cNvSpPr>
            <p:nvPr/>
          </p:nvSpPr>
          <p:spPr bwMode="auto">
            <a:xfrm>
              <a:off x="3551" y="1910"/>
              <a:ext cx="206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55"/>
            <p:cNvSpPr>
              <a:spLocks noChangeArrowheads="1"/>
            </p:cNvSpPr>
            <p:nvPr/>
          </p:nvSpPr>
          <p:spPr bwMode="auto">
            <a:xfrm>
              <a:off x="3797" y="1910"/>
              <a:ext cx="205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56"/>
            <p:cNvSpPr>
              <a:spLocks noChangeArrowheads="1"/>
            </p:cNvSpPr>
            <p:nvPr/>
          </p:nvSpPr>
          <p:spPr bwMode="auto">
            <a:xfrm>
              <a:off x="3797" y="1910"/>
              <a:ext cx="205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57"/>
            <p:cNvSpPr>
              <a:spLocks noChangeArrowheads="1"/>
            </p:cNvSpPr>
            <p:nvPr/>
          </p:nvSpPr>
          <p:spPr bwMode="auto">
            <a:xfrm>
              <a:off x="4042" y="1910"/>
              <a:ext cx="206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"/>
            <p:cNvSpPr>
              <a:spLocks noChangeArrowheads="1"/>
            </p:cNvSpPr>
            <p:nvPr/>
          </p:nvSpPr>
          <p:spPr bwMode="auto">
            <a:xfrm>
              <a:off x="4042" y="1910"/>
              <a:ext cx="206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59"/>
            <p:cNvSpPr>
              <a:spLocks noChangeArrowheads="1"/>
            </p:cNvSpPr>
            <p:nvPr/>
          </p:nvSpPr>
          <p:spPr bwMode="auto">
            <a:xfrm>
              <a:off x="4289" y="1910"/>
              <a:ext cx="205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0"/>
            <p:cNvSpPr>
              <a:spLocks noChangeArrowheads="1"/>
            </p:cNvSpPr>
            <p:nvPr/>
          </p:nvSpPr>
          <p:spPr bwMode="auto">
            <a:xfrm>
              <a:off x="4289" y="1910"/>
              <a:ext cx="205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61"/>
            <p:cNvSpPr>
              <a:spLocks noChangeArrowheads="1"/>
            </p:cNvSpPr>
            <p:nvPr/>
          </p:nvSpPr>
          <p:spPr bwMode="auto">
            <a:xfrm>
              <a:off x="4535" y="1910"/>
              <a:ext cx="204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2"/>
            <p:cNvSpPr>
              <a:spLocks noChangeArrowheads="1"/>
            </p:cNvSpPr>
            <p:nvPr/>
          </p:nvSpPr>
          <p:spPr bwMode="auto">
            <a:xfrm>
              <a:off x="4535" y="1910"/>
              <a:ext cx="204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3"/>
            <p:cNvSpPr>
              <a:spLocks noChangeArrowheads="1"/>
            </p:cNvSpPr>
            <p:nvPr/>
          </p:nvSpPr>
          <p:spPr bwMode="auto">
            <a:xfrm>
              <a:off x="4781" y="1910"/>
              <a:ext cx="205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4"/>
            <p:cNvSpPr>
              <a:spLocks noChangeArrowheads="1"/>
            </p:cNvSpPr>
            <p:nvPr/>
          </p:nvSpPr>
          <p:spPr bwMode="auto">
            <a:xfrm>
              <a:off x="4781" y="1910"/>
              <a:ext cx="205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65"/>
            <p:cNvSpPr>
              <a:spLocks noChangeArrowheads="1"/>
            </p:cNvSpPr>
            <p:nvPr/>
          </p:nvSpPr>
          <p:spPr bwMode="auto">
            <a:xfrm>
              <a:off x="2569" y="2194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6"/>
            <p:cNvSpPr>
              <a:spLocks noChangeArrowheads="1"/>
            </p:cNvSpPr>
            <p:nvPr/>
          </p:nvSpPr>
          <p:spPr bwMode="auto">
            <a:xfrm>
              <a:off x="2569" y="2194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67"/>
            <p:cNvSpPr>
              <a:spLocks noChangeArrowheads="1"/>
            </p:cNvSpPr>
            <p:nvPr/>
          </p:nvSpPr>
          <p:spPr bwMode="auto">
            <a:xfrm>
              <a:off x="2814" y="2194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68"/>
            <p:cNvSpPr>
              <a:spLocks noChangeArrowheads="1"/>
            </p:cNvSpPr>
            <p:nvPr/>
          </p:nvSpPr>
          <p:spPr bwMode="auto">
            <a:xfrm>
              <a:off x="2814" y="2194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69"/>
            <p:cNvSpPr>
              <a:spLocks noChangeArrowheads="1"/>
            </p:cNvSpPr>
            <p:nvPr/>
          </p:nvSpPr>
          <p:spPr bwMode="auto">
            <a:xfrm>
              <a:off x="3060" y="2194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70"/>
            <p:cNvSpPr>
              <a:spLocks noChangeArrowheads="1"/>
            </p:cNvSpPr>
            <p:nvPr/>
          </p:nvSpPr>
          <p:spPr bwMode="auto">
            <a:xfrm>
              <a:off x="3060" y="2194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71"/>
            <p:cNvSpPr>
              <a:spLocks noChangeArrowheads="1"/>
            </p:cNvSpPr>
            <p:nvPr/>
          </p:nvSpPr>
          <p:spPr bwMode="auto">
            <a:xfrm>
              <a:off x="3305" y="2194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2"/>
            <p:cNvSpPr>
              <a:spLocks noChangeArrowheads="1"/>
            </p:cNvSpPr>
            <p:nvPr/>
          </p:nvSpPr>
          <p:spPr bwMode="auto">
            <a:xfrm>
              <a:off x="3305" y="2194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3"/>
            <p:cNvSpPr>
              <a:spLocks noChangeArrowheads="1"/>
            </p:cNvSpPr>
            <p:nvPr/>
          </p:nvSpPr>
          <p:spPr bwMode="auto">
            <a:xfrm>
              <a:off x="3551" y="2194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4"/>
            <p:cNvSpPr>
              <a:spLocks noChangeArrowheads="1"/>
            </p:cNvSpPr>
            <p:nvPr/>
          </p:nvSpPr>
          <p:spPr bwMode="auto">
            <a:xfrm>
              <a:off x="3551" y="2194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75"/>
            <p:cNvSpPr>
              <a:spLocks noChangeArrowheads="1"/>
            </p:cNvSpPr>
            <p:nvPr/>
          </p:nvSpPr>
          <p:spPr bwMode="auto">
            <a:xfrm>
              <a:off x="3797" y="2194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76"/>
            <p:cNvSpPr>
              <a:spLocks noChangeArrowheads="1"/>
            </p:cNvSpPr>
            <p:nvPr/>
          </p:nvSpPr>
          <p:spPr bwMode="auto">
            <a:xfrm>
              <a:off x="3797" y="2194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77"/>
            <p:cNvSpPr>
              <a:spLocks noChangeArrowheads="1"/>
            </p:cNvSpPr>
            <p:nvPr/>
          </p:nvSpPr>
          <p:spPr bwMode="auto">
            <a:xfrm>
              <a:off x="4042" y="2194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78"/>
            <p:cNvSpPr>
              <a:spLocks noChangeArrowheads="1"/>
            </p:cNvSpPr>
            <p:nvPr/>
          </p:nvSpPr>
          <p:spPr bwMode="auto">
            <a:xfrm>
              <a:off x="4042" y="2194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79"/>
            <p:cNvSpPr>
              <a:spLocks noChangeArrowheads="1"/>
            </p:cNvSpPr>
            <p:nvPr/>
          </p:nvSpPr>
          <p:spPr bwMode="auto">
            <a:xfrm>
              <a:off x="4289" y="2194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80"/>
            <p:cNvSpPr>
              <a:spLocks noChangeArrowheads="1"/>
            </p:cNvSpPr>
            <p:nvPr/>
          </p:nvSpPr>
          <p:spPr bwMode="auto">
            <a:xfrm>
              <a:off x="4289" y="2194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81"/>
            <p:cNvSpPr>
              <a:spLocks noChangeArrowheads="1"/>
            </p:cNvSpPr>
            <p:nvPr/>
          </p:nvSpPr>
          <p:spPr bwMode="auto">
            <a:xfrm>
              <a:off x="4535" y="2194"/>
              <a:ext cx="204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82"/>
            <p:cNvSpPr>
              <a:spLocks noChangeArrowheads="1"/>
            </p:cNvSpPr>
            <p:nvPr/>
          </p:nvSpPr>
          <p:spPr bwMode="auto">
            <a:xfrm>
              <a:off x="4535" y="2194"/>
              <a:ext cx="204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3"/>
            <p:cNvSpPr>
              <a:spLocks noChangeArrowheads="1"/>
            </p:cNvSpPr>
            <p:nvPr/>
          </p:nvSpPr>
          <p:spPr bwMode="auto">
            <a:xfrm>
              <a:off x="4781" y="2194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84"/>
            <p:cNvSpPr>
              <a:spLocks noChangeArrowheads="1"/>
            </p:cNvSpPr>
            <p:nvPr/>
          </p:nvSpPr>
          <p:spPr bwMode="auto">
            <a:xfrm>
              <a:off x="4781" y="2194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85"/>
            <p:cNvSpPr>
              <a:spLocks noChangeArrowheads="1"/>
            </p:cNvSpPr>
            <p:nvPr/>
          </p:nvSpPr>
          <p:spPr bwMode="auto">
            <a:xfrm>
              <a:off x="2569" y="2477"/>
              <a:ext cx="205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6"/>
            <p:cNvSpPr>
              <a:spLocks noChangeArrowheads="1"/>
            </p:cNvSpPr>
            <p:nvPr/>
          </p:nvSpPr>
          <p:spPr bwMode="auto">
            <a:xfrm>
              <a:off x="2569" y="2477"/>
              <a:ext cx="205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7"/>
            <p:cNvSpPr>
              <a:spLocks noChangeArrowheads="1"/>
            </p:cNvSpPr>
            <p:nvPr/>
          </p:nvSpPr>
          <p:spPr bwMode="auto">
            <a:xfrm>
              <a:off x="2814" y="2477"/>
              <a:ext cx="206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88"/>
            <p:cNvSpPr>
              <a:spLocks noChangeArrowheads="1"/>
            </p:cNvSpPr>
            <p:nvPr/>
          </p:nvSpPr>
          <p:spPr bwMode="auto">
            <a:xfrm>
              <a:off x="2814" y="2477"/>
              <a:ext cx="206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89"/>
            <p:cNvSpPr>
              <a:spLocks noChangeArrowheads="1"/>
            </p:cNvSpPr>
            <p:nvPr/>
          </p:nvSpPr>
          <p:spPr bwMode="auto">
            <a:xfrm>
              <a:off x="3060" y="2477"/>
              <a:ext cx="205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0"/>
            <p:cNvSpPr>
              <a:spLocks noChangeArrowheads="1"/>
            </p:cNvSpPr>
            <p:nvPr/>
          </p:nvSpPr>
          <p:spPr bwMode="auto">
            <a:xfrm>
              <a:off x="3060" y="2477"/>
              <a:ext cx="205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91"/>
            <p:cNvSpPr>
              <a:spLocks noChangeArrowheads="1"/>
            </p:cNvSpPr>
            <p:nvPr/>
          </p:nvSpPr>
          <p:spPr bwMode="auto">
            <a:xfrm>
              <a:off x="3305" y="2477"/>
              <a:ext cx="206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2"/>
            <p:cNvSpPr>
              <a:spLocks noChangeArrowheads="1"/>
            </p:cNvSpPr>
            <p:nvPr/>
          </p:nvSpPr>
          <p:spPr bwMode="auto">
            <a:xfrm>
              <a:off x="3305" y="2477"/>
              <a:ext cx="206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93"/>
            <p:cNvSpPr>
              <a:spLocks noChangeArrowheads="1"/>
            </p:cNvSpPr>
            <p:nvPr/>
          </p:nvSpPr>
          <p:spPr bwMode="auto">
            <a:xfrm>
              <a:off x="3551" y="2477"/>
              <a:ext cx="206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94"/>
            <p:cNvSpPr>
              <a:spLocks noChangeArrowheads="1"/>
            </p:cNvSpPr>
            <p:nvPr/>
          </p:nvSpPr>
          <p:spPr bwMode="auto">
            <a:xfrm>
              <a:off x="3551" y="2477"/>
              <a:ext cx="206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95"/>
            <p:cNvSpPr>
              <a:spLocks noChangeArrowheads="1"/>
            </p:cNvSpPr>
            <p:nvPr/>
          </p:nvSpPr>
          <p:spPr bwMode="auto">
            <a:xfrm>
              <a:off x="3797" y="2477"/>
              <a:ext cx="205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96"/>
            <p:cNvSpPr>
              <a:spLocks noChangeArrowheads="1"/>
            </p:cNvSpPr>
            <p:nvPr/>
          </p:nvSpPr>
          <p:spPr bwMode="auto">
            <a:xfrm>
              <a:off x="3797" y="2477"/>
              <a:ext cx="205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97"/>
            <p:cNvSpPr>
              <a:spLocks noChangeArrowheads="1"/>
            </p:cNvSpPr>
            <p:nvPr/>
          </p:nvSpPr>
          <p:spPr bwMode="auto">
            <a:xfrm>
              <a:off x="4042" y="2477"/>
              <a:ext cx="206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98"/>
            <p:cNvSpPr>
              <a:spLocks noChangeArrowheads="1"/>
            </p:cNvSpPr>
            <p:nvPr/>
          </p:nvSpPr>
          <p:spPr bwMode="auto">
            <a:xfrm>
              <a:off x="4042" y="2477"/>
              <a:ext cx="206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99"/>
            <p:cNvSpPr>
              <a:spLocks noChangeArrowheads="1"/>
            </p:cNvSpPr>
            <p:nvPr/>
          </p:nvSpPr>
          <p:spPr bwMode="auto">
            <a:xfrm>
              <a:off x="4289" y="2477"/>
              <a:ext cx="205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00"/>
            <p:cNvSpPr>
              <a:spLocks noChangeArrowheads="1"/>
            </p:cNvSpPr>
            <p:nvPr/>
          </p:nvSpPr>
          <p:spPr bwMode="auto">
            <a:xfrm>
              <a:off x="4289" y="2477"/>
              <a:ext cx="205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01"/>
            <p:cNvSpPr>
              <a:spLocks noChangeArrowheads="1"/>
            </p:cNvSpPr>
            <p:nvPr/>
          </p:nvSpPr>
          <p:spPr bwMode="auto">
            <a:xfrm>
              <a:off x="4535" y="2477"/>
              <a:ext cx="204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2"/>
            <p:cNvSpPr>
              <a:spLocks noChangeArrowheads="1"/>
            </p:cNvSpPr>
            <p:nvPr/>
          </p:nvSpPr>
          <p:spPr bwMode="auto">
            <a:xfrm>
              <a:off x="4535" y="2477"/>
              <a:ext cx="204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03"/>
            <p:cNvSpPr>
              <a:spLocks noChangeArrowheads="1"/>
            </p:cNvSpPr>
            <p:nvPr/>
          </p:nvSpPr>
          <p:spPr bwMode="auto">
            <a:xfrm>
              <a:off x="4781" y="2477"/>
              <a:ext cx="205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04"/>
            <p:cNvSpPr>
              <a:spLocks noChangeArrowheads="1"/>
            </p:cNvSpPr>
            <p:nvPr/>
          </p:nvSpPr>
          <p:spPr bwMode="auto">
            <a:xfrm>
              <a:off x="4781" y="2477"/>
              <a:ext cx="205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05"/>
            <p:cNvSpPr>
              <a:spLocks noChangeArrowheads="1"/>
            </p:cNvSpPr>
            <p:nvPr/>
          </p:nvSpPr>
          <p:spPr bwMode="auto">
            <a:xfrm>
              <a:off x="2569" y="2759"/>
              <a:ext cx="205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06"/>
            <p:cNvSpPr>
              <a:spLocks noChangeArrowheads="1"/>
            </p:cNvSpPr>
            <p:nvPr/>
          </p:nvSpPr>
          <p:spPr bwMode="auto">
            <a:xfrm>
              <a:off x="2569" y="2759"/>
              <a:ext cx="205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07"/>
            <p:cNvSpPr>
              <a:spLocks noChangeArrowheads="1"/>
            </p:cNvSpPr>
            <p:nvPr/>
          </p:nvSpPr>
          <p:spPr bwMode="auto">
            <a:xfrm>
              <a:off x="2814" y="2759"/>
              <a:ext cx="206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08"/>
            <p:cNvSpPr>
              <a:spLocks noChangeArrowheads="1"/>
            </p:cNvSpPr>
            <p:nvPr/>
          </p:nvSpPr>
          <p:spPr bwMode="auto">
            <a:xfrm>
              <a:off x="2814" y="2759"/>
              <a:ext cx="206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09"/>
            <p:cNvSpPr>
              <a:spLocks noChangeArrowheads="1"/>
            </p:cNvSpPr>
            <p:nvPr/>
          </p:nvSpPr>
          <p:spPr bwMode="auto">
            <a:xfrm>
              <a:off x="3060" y="2759"/>
              <a:ext cx="205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0"/>
            <p:cNvSpPr>
              <a:spLocks noChangeArrowheads="1"/>
            </p:cNvSpPr>
            <p:nvPr/>
          </p:nvSpPr>
          <p:spPr bwMode="auto">
            <a:xfrm>
              <a:off x="3060" y="2759"/>
              <a:ext cx="205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11"/>
            <p:cNvSpPr>
              <a:spLocks noChangeArrowheads="1"/>
            </p:cNvSpPr>
            <p:nvPr/>
          </p:nvSpPr>
          <p:spPr bwMode="auto">
            <a:xfrm>
              <a:off x="3305" y="2759"/>
              <a:ext cx="206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12"/>
            <p:cNvSpPr>
              <a:spLocks noChangeArrowheads="1"/>
            </p:cNvSpPr>
            <p:nvPr/>
          </p:nvSpPr>
          <p:spPr bwMode="auto">
            <a:xfrm>
              <a:off x="3305" y="2759"/>
              <a:ext cx="206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13"/>
            <p:cNvSpPr>
              <a:spLocks noChangeArrowheads="1"/>
            </p:cNvSpPr>
            <p:nvPr/>
          </p:nvSpPr>
          <p:spPr bwMode="auto">
            <a:xfrm>
              <a:off x="3551" y="2759"/>
              <a:ext cx="206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14"/>
            <p:cNvSpPr>
              <a:spLocks noChangeArrowheads="1"/>
            </p:cNvSpPr>
            <p:nvPr/>
          </p:nvSpPr>
          <p:spPr bwMode="auto">
            <a:xfrm>
              <a:off x="3551" y="2759"/>
              <a:ext cx="206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15"/>
            <p:cNvSpPr>
              <a:spLocks noChangeArrowheads="1"/>
            </p:cNvSpPr>
            <p:nvPr/>
          </p:nvSpPr>
          <p:spPr bwMode="auto">
            <a:xfrm>
              <a:off x="3797" y="2759"/>
              <a:ext cx="205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16"/>
            <p:cNvSpPr>
              <a:spLocks noChangeArrowheads="1"/>
            </p:cNvSpPr>
            <p:nvPr/>
          </p:nvSpPr>
          <p:spPr bwMode="auto">
            <a:xfrm>
              <a:off x="3797" y="2759"/>
              <a:ext cx="205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17"/>
            <p:cNvSpPr>
              <a:spLocks noChangeArrowheads="1"/>
            </p:cNvSpPr>
            <p:nvPr/>
          </p:nvSpPr>
          <p:spPr bwMode="auto">
            <a:xfrm>
              <a:off x="4042" y="2759"/>
              <a:ext cx="206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18"/>
            <p:cNvSpPr>
              <a:spLocks noChangeArrowheads="1"/>
            </p:cNvSpPr>
            <p:nvPr/>
          </p:nvSpPr>
          <p:spPr bwMode="auto">
            <a:xfrm>
              <a:off x="4042" y="2759"/>
              <a:ext cx="206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19"/>
            <p:cNvSpPr>
              <a:spLocks noChangeArrowheads="1"/>
            </p:cNvSpPr>
            <p:nvPr/>
          </p:nvSpPr>
          <p:spPr bwMode="auto">
            <a:xfrm>
              <a:off x="4289" y="2759"/>
              <a:ext cx="205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20"/>
            <p:cNvSpPr>
              <a:spLocks noChangeArrowheads="1"/>
            </p:cNvSpPr>
            <p:nvPr/>
          </p:nvSpPr>
          <p:spPr bwMode="auto">
            <a:xfrm>
              <a:off x="4289" y="2759"/>
              <a:ext cx="205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21"/>
            <p:cNvSpPr>
              <a:spLocks noChangeArrowheads="1"/>
            </p:cNvSpPr>
            <p:nvPr/>
          </p:nvSpPr>
          <p:spPr bwMode="auto">
            <a:xfrm>
              <a:off x="4535" y="2759"/>
              <a:ext cx="204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22"/>
            <p:cNvSpPr>
              <a:spLocks noChangeArrowheads="1"/>
            </p:cNvSpPr>
            <p:nvPr/>
          </p:nvSpPr>
          <p:spPr bwMode="auto">
            <a:xfrm>
              <a:off x="4535" y="2759"/>
              <a:ext cx="204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3"/>
            <p:cNvSpPr>
              <a:spLocks noChangeArrowheads="1"/>
            </p:cNvSpPr>
            <p:nvPr/>
          </p:nvSpPr>
          <p:spPr bwMode="auto">
            <a:xfrm>
              <a:off x="4781" y="2759"/>
              <a:ext cx="205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24"/>
            <p:cNvSpPr>
              <a:spLocks noChangeArrowheads="1"/>
            </p:cNvSpPr>
            <p:nvPr/>
          </p:nvSpPr>
          <p:spPr bwMode="auto">
            <a:xfrm>
              <a:off x="4781" y="2759"/>
              <a:ext cx="205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25"/>
            <p:cNvSpPr>
              <a:spLocks noChangeArrowheads="1"/>
            </p:cNvSpPr>
            <p:nvPr/>
          </p:nvSpPr>
          <p:spPr bwMode="auto">
            <a:xfrm>
              <a:off x="2569" y="3044"/>
              <a:ext cx="205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26"/>
            <p:cNvSpPr>
              <a:spLocks noChangeArrowheads="1"/>
            </p:cNvSpPr>
            <p:nvPr/>
          </p:nvSpPr>
          <p:spPr bwMode="auto">
            <a:xfrm>
              <a:off x="2569" y="3044"/>
              <a:ext cx="205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27"/>
            <p:cNvSpPr>
              <a:spLocks noChangeArrowheads="1"/>
            </p:cNvSpPr>
            <p:nvPr/>
          </p:nvSpPr>
          <p:spPr bwMode="auto">
            <a:xfrm>
              <a:off x="2814" y="3044"/>
              <a:ext cx="206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28"/>
            <p:cNvSpPr>
              <a:spLocks noChangeArrowheads="1"/>
            </p:cNvSpPr>
            <p:nvPr/>
          </p:nvSpPr>
          <p:spPr bwMode="auto">
            <a:xfrm>
              <a:off x="2814" y="3044"/>
              <a:ext cx="206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29"/>
            <p:cNvSpPr>
              <a:spLocks noChangeArrowheads="1"/>
            </p:cNvSpPr>
            <p:nvPr/>
          </p:nvSpPr>
          <p:spPr bwMode="auto">
            <a:xfrm>
              <a:off x="3060" y="3044"/>
              <a:ext cx="205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30"/>
            <p:cNvSpPr>
              <a:spLocks noChangeArrowheads="1"/>
            </p:cNvSpPr>
            <p:nvPr/>
          </p:nvSpPr>
          <p:spPr bwMode="auto">
            <a:xfrm>
              <a:off x="3060" y="3044"/>
              <a:ext cx="205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31"/>
            <p:cNvSpPr>
              <a:spLocks noChangeArrowheads="1"/>
            </p:cNvSpPr>
            <p:nvPr/>
          </p:nvSpPr>
          <p:spPr bwMode="auto">
            <a:xfrm>
              <a:off x="3305" y="3044"/>
              <a:ext cx="206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32"/>
            <p:cNvSpPr>
              <a:spLocks noChangeArrowheads="1"/>
            </p:cNvSpPr>
            <p:nvPr/>
          </p:nvSpPr>
          <p:spPr bwMode="auto">
            <a:xfrm>
              <a:off x="3305" y="3044"/>
              <a:ext cx="206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33"/>
            <p:cNvSpPr>
              <a:spLocks noChangeArrowheads="1"/>
            </p:cNvSpPr>
            <p:nvPr/>
          </p:nvSpPr>
          <p:spPr bwMode="auto">
            <a:xfrm>
              <a:off x="3551" y="3044"/>
              <a:ext cx="206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4"/>
            <p:cNvSpPr>
              <a:spLocks noChangeArrowheads="1"/>
            </p:cNvSpPr>
            <p:nvPr/>
          </p:nvSpPr>
          <p:spPr bwMode="auto">
            <a:xfrm>
              <a:off x="3551" y="3044"/>
              <a:ext cx="206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35"/>
            <p:cNvSpPr>
              <a:spLocks noChangeArrowheads="1"/>
            </p:cNvSpPr>
            <p:nvPr/>
          </p:nvSpPr>
          <p:spPr bwMode="auto">
            <a:xfrm>
              <a:off x="3797" y="3044"/>
              <a:ext cx="205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36"/>
            <p:cNvSpPr>
              <a:spLocks noChangeArrowheads="1"/>
            </p:cNvSpPr>
            <p:nvPr/>
          </p:nvSpPr>
          <p:spPr bwMode="auto">
            <a:xfrm>
              <a:off x="3797" y="3044"/>
              <a:ext cx="205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37"/>
            <p:cNvSpPr>
              <a:spLocks noChangeArrowheads="1"/>
            </p:cNvSpPr>
            <p:nvPr/>
          </p:nvSpPr>
          <p:spPr bwMode="auto">
            <a:xfrm>
              <a:off x="4042" y="3044"/>
              <a:ext cx="206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38"/>
            <p:cNvSpPr>
              <a:spLocks noChangeArrowheads="1"/>
            </p:cNvSpPr>
            <p:nvPr/>
          </p:nvSpPr>
          <p:spPr bwMode="auto">
            <a:xfrm>
              <a:off x="4042" y="3044"/>
              <a:ext cx="206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39"/>
            <p:cNvSpPr>
              <a:spLocks noChangeArrowheads="1"/>
            </p:cNvSpPr>
            <p:nvPr/>
          </p:nvSpPr>
          <p:spPr bwMode="auto">
            <a:xfrm>
              <a:off x="4289" y="3044"/>
              <a:ext cx="205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40"/>
            <p:cNvSpPr>
              <a:spLocks noChangeArrowheads="1"/>
            </p:cNvSpPr>
            <p:nvPr/>
          </p:nvSpPr>
          <p:spPr bwMode="auto">
            <a:xfrm>
              <a:off x="4289" y="3044"/>
              <a:ext cx="205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41"/>
            <p:cNvSpPr>
              <a:spLocks noChangeArrowheads="1"/>
            </p:cNvSpPr>
            <p:nvPr/>
          </p:nvSpPr>
          <p:spPr bwMode="auto">
            <a:xfrm>
              <a:off x="4535" y="3044"/>
              <a:ext cx="204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42"/>
            <p:cNvSpPr>
              <a:spLocks noChangeArrowheads="1"/>
            </p:cNvSpPr>
            <p:nvPr/>
          </p:nvSpPr>
          <p:spPr bwMode="auto">
            <a:xfrm>
              <a:off x="4535" y="3044"/>
              <a:ext cx="204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43"/>
            <p:cNvSpPr>
              <a:spLocks noChangeArrowheads="1"/>
            </p:cNvSpPr>
            <p:nvPr/>
          </p:nvSpPr>
          <p:spPr bwMode="auto">
            <a:xfrm>
              <a:off x="4781" y="3044"/>
              <a:ext cx="205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44"/>
            <p:cNvSpPr>
              <a:spLocks noChangeArrowheads="1"/>
            </p:cNvSpPr>
            <p:nvPr/>
          </p:nvSpPr>
          <p:spPr bwMode="auto">
            <a:xfrm>
              <a:off x="4781" y="3044"/>
              <a:ext cx="205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45"/>
            <p:cNvSpPr>
              <a:spLocks noChangeArrowheads="1"/>
            </p:cNvSpPr>
            <p:nvPr/>
          </p:nvSpPr>
          <p:spPr bwMode="auto">
            <a:xfrm>
              <a:off x="2697" y="1485"/>
              <a:ext cx="206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46"/>
            <p:cNvSpPr>
              <a:spLocks noChangeArrowheads="1"/>
            </p:cNvSpPr>
            <p:nvPr/>
          </p:nvSpPr>
          <p:spPr bwMode="auto">
            <a:xfrm>
              <a:off x="2697" y="1485"/>
              <a:ext cx="206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47"/>
            <p:cNvSpPr>
              <a:spLocks noChangeArrowheads="1"/>
            </p:cNvSpPr>
            <p:nvPr/>
          </p:nvSpPr>
          <p:spPr bwMode="auto">
            <a:xfrm>
              <a:off x="2943" y="1485"/>
              <a:ext cx="206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48"/>
            <p:cNvSpPr>
              <a:spLocks noChangeArrowheads="1"/>
            </p:cNvSpPr>
            <p:nvPr/>
          </p:nvSpPr>
          <p:spPr bwMode="auto">
            <a:xfrm>
              <a:off x="2943" y="1485"/>
              <a:ext cx="206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49"/>
            <p:cNvSpPr>
              <a:spLocks noChangeArrowheads="1"/>
            </p:cNvSpPr>
            <p:nvPr/>
          </p:nvSpPr>
          <p:spPr bwMode="auto">
            <a:xfrm>
              <a:off x="3189" y="1485"/>
              <a:ext cx="205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50"/>
            <p:cNvSpPr>
              <a:spLocks noChangeArrowheads="1"/>
            </p:cNvSpPr>
            <p:nvPr/>
          </p:nvSpPr>
          <p:spPr bwMode="auto">
            <a:xfrm>
              <a:off x="3189" y="1485"/>
              <a:ext cx="205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51"/>
            <p:cNvSpPr>
              <a:spLocks noChangeArrowheads="1"/>
            </p:cNvSpPr>
            <p:nvPr/>
          </p:nvSpPr>
          <p:spPr bwMode="auto">
            <a:xfrm>
              <a:off x="3434" y="1485"/>
              <a:ext cx="206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52"/>
            <p:cNvSpPr>
              <a:spLocks noChangeArrowheads="1"/>
            </p:cNvSpPr>
            <p:nvPr/>
          </p:nvSpPr>
          <p:spPr bwMode="auto">
            <a:xfrm>
              <a:off x="3434" y="1485"/>
              <a:ext cx="206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53"/>
            <p:cNvSpPr>
              <a:spLocks noChangeArrowheads="1"/>
            </p:cNvSpPr>
            <p:nvPr/>
          </p:nvSpPr>
          <p:spPr bwMode="auto">
            <a:xfrm>
              <a:off x="3680" y="1485"/>
              <a:ext cx="205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54"/>
            <p:cNvSpPr>
              <a:spLocks noChangeArrowheads="1"/>
            </p:cNvSpPr>
            <p:nvPr/>
          </p:nvSpPr>
          <p:spPr bwMode="auto">
            <a:xfrm>
              <a:off x="3680" y="1485"/>
              <a:ext cx="205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55"/>
            <p:cNvSpPr>
              <a:spLocks noChangeArrowheads="1"/>
            </p:cNvSpPr>
            <p:nvPr/>
          </p:nvSpPr>
          <p:spPr bwMode="auto">
            <a:xfrm>
              <a:off x="3927" y="1485"/>
              <a:ext cx="204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56"/>
            <p:cNvSpPr>
              <a:spLocks noChangeArrowheads="1"/>
            </p:cNvSpPr>
            <p:nvPr/>
          </p:nvSpPr>
          <p:spPr bwMode="auto">
            <a:xfrm>
              <a:off x="3927" y="1485"/>
              <a:ext cx="204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57"/>
            <p:cNvSpPr>
              <a:spLocks noChangeArrowheads="1"/>
            </p:cNvSpPr>
            <p:nvPr/>
          </p:nvSpPr>
          <p:spPr bwMode="auto">
            <a:xfrm>
              <a:off x="4172" y="1485"/>
              <a:ext cx="205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58"/>
            <p:cNvSpPr>
              <a:spLocks noChangeArrowheads="1"/>
            </p:cNvSpPr>
            <p:nvPr/>
          </p:nvSpPr>
          <p:spPr bwMode="auto">
            <a:xfrm>
              <a:off x="4172" y="1485"/>
              <a:ext cx="205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59"/>
            <p:cNvSpPr>
              <a:spLocks noChangeArrowheads="1"/>
            </p:cNvSpPr>
            <p:nvPr/>
          </p:nvSpPr>
          <p:spPr bwMode="auto">
            <a:xfrm>
              <a:off x="4418" y="1485"/>
              <a:ext cx="206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60"/>
            <p:cNvSpPr>
              <a:spLocks noChangeArrowheads="1"/>
            </p:cNvSpPr>
            <p:nvPr/>
          </p:nvSpPr>
          <p:spPr bwMode="auto">
            <a:xfrm>
              <a:off x="4418" y="1485"/>
              <a:ext cx="206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61"/>
            <p:cNvSpPr>
              <a:spLocks noChangeArrowheads="1"/>
            </p:cNvSpPr>
            <p:nvPr/>
          </p:nvSpPr>
          <p:spPr bwMode="auto">
            <a:xfrm>
              <a:off x="4664" y="1485"/>
              <a:ext cx="205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62"/>
            <p:cNvSpPr>
              <a:spLocks noChangeArrowheads="1"/>
            </p:cNvSpPr>
            <p:nvPr/>
          </p:nvSpPr>
          <p:spPr bwMode="auto">
            <a:xfrm>
              <a:off x="4664" y="1485"/>
              <a:ext cx="205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63"/>
            <p:cNvSpPr>
              <a:spLocks noChangeArrowheads="1"/>
            </p:cNvSpPr>
            <p:nvPr/>
          </p:nvSpPr>
          <p:spPr bwMode="auto">
            <a:xfrm>
              <a:off x="4909" y="1485"/>
              <a:ext cx="206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64"/>
            <p:cNvSpPr>
              <a:spLocks noChangeArrowheads="1"/>
            </p:cNvSpPr>
            <p:nvPr/>
          </p:nvSpPr>
          <p:spPr bwMode="auto">
            <a:xfrm>
              <a:off x="4909" y="1485"/>
              <a:ext cx="206" cy="111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65"/>
            <p:cNvSpPr>
              <a:spLocks noChangeArrowheads="1"/>
            </p:cNvSpPr>
            <p:nvPr/>
          </p:nvSpPr>
          <p:spPr bwMode="auto">
            <a:xfrm>
              <a:off x="2697" y="1769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66"/>
            <p:cNvSpPr>
              <a:spLocks noChangeArrowheads="1"/>
            </p:cNvSpPr>
            <p:nvPr/>
          </p:nvSpPr>
          <p:spPr bwMode="auto">
            <a:xfrm>
              <a:off x="2697" y="1769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67"/>
            <p:cNvSpPr>
              <a:spLocks noChangeArrowheads="1"/>
            </p:cNvSpPr>
            <p:nvPr/>
          </p:nvSpPr>
          <p:spPr bwMode="auto">
            <a:xfrm>
              <a:off x="2943" y="1769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68"/>
            <p:cNvSpPr>
              <a:spLocks noChangeArrowheads="1"/>
            </p:cNvSpPr>
            <p:nvPr/>
          </p:nvSpPr>
          <p:spPr bwMode="auto">
            <a:xfrm>
              <a:off x="2943" y="1769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69"/>
            <p:cNvSpPr>
              <a:spLocks noChangeArrowheads="1"/>
            </p:cNvSpPr>
            <p:nvPr/>
          </p:nvSpPr>
          <p:spPr bwMode="auto">
            <a:xfrm>
              <a:off x="3189" y="1769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70"/>
            <p:cNvSpPr>
              <a:spLocks noChangeArrowheads="1"/>
            </p:cNvSpPr>
            <p:nvPr/>
          </p:nvSpPr>
          <p:spPr bwMode="auto">
            <a:xfrm>
              <a:off x="3189" y="1769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71"/>
            <p:cNvSpPr>
              <a:spLocks noChangeArrowheads="1"/>
            </p:cNvSpPr>
            <p:nvPr/>
          </p:nvSpPr>
          <p:spPr bwMode="auto">
            <a:xfrm>
              <a:off x="3434" y="1769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72"/>
            <p:cNvSpPr>
              <a:spLocks noChangeArrowheads="1"/>
            </p:cNvSpPr>
            <p:nvPr/>
          </p:nvSpPr>
          <p:spPr bwMode="auto">
            <a:xfrm>
              <a:off x="3434" y="1769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73"/>
            <p:cNvSpPr>
              <a:spLocks noChangeArrowheads="1"/>
            </p:cNvSpPr>
            <p:nvPr/>
          </p:nvSpPr>
          <p:spPr bwMode="auto">
            <a:xfrm>
              <a:off x="3680" y="1769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74"/>
            <p:cNvSpPr>
              <a:spLocks noChangeArrowheads="1"/>
            </p:cNvSpPr>
            <p:nvPr/>
          </p:nvSpPr>
          <p:spPr bwMode="auto">
            <a:xfrm>
              <a:off x="3680" y="1769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75"/>
            <p:cNvSpPr>
              <a:spLocks noChangeArrowheads="1"/>
            </p:cNvSpPr>
            <p:nvPr/>
          </p:nvSpPr>
          <p:spPr bwMode="auto">
            <a:xfrm>
              <a:off x="3927" y="1769"/>
              <a:ext cx="204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76"/>
            <p:cNvSpPr>
              <a:spLocks noChangeArrowheads="1"/>
            </p:cNvSpPr>
            <p:nvPr/>
          </p:nvSpPr>
          <p:spPr bwMode="auto">
            <a:xfrm>
              <a:off x="3927" y="1769"/>
              <a:ext cx="204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77"/>
            <p:cNvSpPr>
              <a:spLocks noChangeArrowheads="1"/>
            </p:cNvSpPr>
            <p:nvPr/>
          </p:nvSpPr>
          <p:spPr bwMode="auto">
            <a:xfrm>
              <a:off x="4172" y="1769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78"/>
            <p:cNvSpPr>
              <a:spLocks noChangeArrowheads="1"/>
            </p:cNvSpPr>
            <p:nvPr/>
          </p:nvSpPr>
          <p:spPr bwMode="auto">
            <a:xfrm>
              <a:off x="4172" y="1769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4418" y="1769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80"/>
            <p:cNvSpPr>
              <a:spLocks noChangeArrowheads="1"/>
            </p:cNvSpPr>
            <p:nvPr/>
          </p:nvSpPr>
          <p:spPr bwMode="auto">
            <a:xfrm>
              <a:off x="4418" y="1769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1"/>
            <p:cNvSpPr>
              <a:spLocks noChangeArrowheads="1"/>
            </p:cNvSpPr>
            <p:nvPr/>
          </p:nvSpPr>
          <p:spPr bwMode="auto">
            <a:xfrm>
              <a:off x="4664" y="1769"/>
              <a:ext cx="205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82"/>
            <p:cNvSpPr>
              <a:spLocks noChangeArrowheads="1"/>
            </p:cNvSpPr>
            <p:nvPr/>
          </p:nvSpPr>
          <p:spPr bwMode="auto">
            <a:xfrm>
              <a:off x="4664" y="1769"/>
              <a:ext cx="205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3"/>
            <p:cNvSpPr>
              <a:spLocks noChangeArrowheads="1"/>
            </p:cNvSpPr>
            <p:nvPr/>
          </p:nvSpPr>
          <p:spPr bwMode="auto">
            <a:xfrm>
              <a:off x="4909" y="1769"/>
              <a:ext cx="206" cy="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84"/>
            <p:cNvSpPr>
              <a:spLocks noChangeArrowheads="1"/>
            </p:cNvSpPr>
            <p:nvPr/>
          </p:nvSpPr>
          <p:spPr bwMode="auto">
            <a:xfrm>
              <a:off x="4909" y="1769"/>
              <a:ext cx="206" cy="110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85"/>
            <p:cNvSpPr>
              <a:spLocks noChangeArrowheads="1"/>
            </p:cNvSpPr>
            <p:nvPr/>
          </p:nvSpPr>
          <p:spPr bwMode="auto">
            <a:xfrm>
              <a:off x="2697" y="2052"/>
              <a:ext cx="206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86"/>
            <p:cNvSpPr>
              <a:spLocks noChangeArrowheads="1"/>
            </p:cNvSpPr>
            <p:nvPr/>
          </p:nvSpPr>
          <p:spPr bwMode="auto">
            <a:xfrm>
              <a:off x="2697" y="2052"/>
              <a:ext cx="206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87"/>
            <p:cNvSpPr>
              <a:spLocks noChangeArrowheads="1"/>
            </p:cNvSpPr>
            <p:nvPr/>
          </p:nvSpPr>
          <p:spPr bwMode="auto">
            <a:xfrm>
              <a:off x="2943" y="2052"/>
              <a:ext cx="206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88"/>
            <p:cNvSpPr>
              <a:spLocks noChangeArrowheads="1"/>
            </p:cNvSpPr>
            <p:nvPr/>
          </p:nvSpPr>
          <p:spPr bwMode="auto">
            <a:xfrm>
              <a:off x="2943" y="2052"/>
              <a:ext cx="206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89"/>
            <p:cNvSpPr>
              <a:spLocks noChangeArrowheads="1"/>
            </p:cNvSpPr>
            <p:nvPr/>
          </p:nvSpPr>
          <p:spPr bwMode="auto">
            <a:xfrm>
              <a:off x="3189" y="2052"/>
              <a:ext cx="205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90"/>
            <p:cNvSpPr>
              <a:spLocks noChangeArrowheads="1"/>
            </p:cNvSpPr>
            <p:nvPr/>
          </p:nvSpPr>
          <p:spPr bwMode="auto">
            <a:xfrm>
              <a:off x="3189" y="2052"/>
              <a:ext cx="205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191"/>
            <p:cNvSpPr>
              <a:spLocks noChangeArrowheads="1"/>
            </p:cNvSpPr>
            <p:nvPr/>
          </p:nvSpPr>
          <p:spPr bwMode="auto">
            <a:xfrm>
              <a:off x="3434" y="2052"/>
              <a:ext cx="206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192"/>
            <p:cNvSpPr>
              <a:spLocks noChangeArrowheads="1"/>
            </p:cNvSpPr>
            <p:nvPr/>
          </p:nvSpPr>
          <p:spPr bwMode="auto">
            <a:xfrm>
              <a:off x="3434" y="2052"/>
              <a:ext cx="206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193"/>
            <p:cNvSpPr>
              <a:spLocks noChangeArrowheads="1"/>
            </p:cNvSpPr>
            <p:nvPr/>
          </p:nvSpPr>
          <p:spPr bwMode="auto">
            <a:xfrm>
              <a:off x="3680" y="2052"/>
              <a:ext cx="205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94"/>
            <p:cNvSpPr>
              <a:spLocks noChangeArrowheads="1"/>
            </p:cNvSpPr>
            <p:nvPr/>
          </p:nvSpPr>
          <p:spPr bwMode="auto">
            <a:xfrm>
              <a:off x="3680" y="2052"/>
              <a:ext cx="205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195"/>
            <p:cNvSpPr>
              <a:spLocks noChangeArrowheads="1"/>
            </p:cNvSpPr>
            <p:nvPr/>
          </p:nvSpPr>
          <p:spPr bwMode="auto">
            <a:xfrm>
              <a:off x="3927" y="2052"/>
              <a:ext cx="204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196"/>
            <p:cNvSpPr>
              <a:spLocks noChangeArrowheads="1"/>
            </p:cNvSpPr>
            <p:nvPr/>
          </p:nvSpPr>
          <p:spPr bwMode="auto">
            <a:xfrm>
              <a:off x="3927" y="2052"/>
              <a:ext cx="204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197"/>
            <p:cNvSpPr>
              <a:spLocks noChangeArrowheads="1"/>
            </p:cNvSpPr>
            <p:nvPr/>
          </p:nvSpPr>
          <p:spPr bwMode="auto">
            <a:xfrm>
              <a:off x="4172" y="2052"/>
              <a:ext cx="205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198"/>
            <p:cNvSpPr>
              <a:spLocks noChangeArrowheads="1"/>
            </p:cNvSpPr>
            <p:nvPr/>
          </p:nvSpPr>
          <p:spPr bwMode="auto">
            <a:xfrm>
              <a:off x="4172" y="2052"/>
              <a:ext cx="205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199"/>
            <p:cNvSpPr>
              <a:spLocks noChangeArrowheads="1"/>
            </p:cNvSpPr>
            <p:nvPr/>
          </p:nvSpPr>
          <p:spPr bwMode="auto">
            <a:xfrm>
              <a:off x="4418" y="2052"/>
              <a:ext cx="206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200"/>
            <p:cNvSpPr>
              <a:spLocks noChangeArrowheads="1"/>
            </p:cNvSpPr>
            <p:nvPr/>
          </p:nvSpPr>
          <p:spPr bwMode="auto">
            <a:xfrm>
              <a:off x="4418" y="2052"/>
              <a:ext cx="206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201"/>
            <p:cNvSpPr>
              <a:spLocks noChangeArrowheads="1"/>
            </p:cNvSpPr>
            <p:nvPr/>
          </p:nvSpPr>
          <p:spPr bwMode="auto">
            <a:xfrm>
              <a:off x="4664" y="2052"/>
              <a:ext cx="205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202"/>
            <p:cNvSpPr>
              <a:spLocks noChangeArrowheads="1"/>
            </p:cNvSpPr>
            <p:nvPr/>
          </p:nvSpPr>
          <p:spPr bwMode="auto">
            <a:xfrm>
              <a:off x="4664" y="2052"/>
              <a:ext cx="205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03"/>
            <p:cNvSpPr>
              <a:spLocks noChangeArrowheads="1"/>
            </p:cNvSpPr>
            <p:nvPr/>
          </p:nvSpPr>
          <p:spPr bwMode="auto">
            <a:xfrm>
              <a:off x="4909" y="2052"/>
              <a:ext cx="206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04"/>
            <p:cNvSpPr>
              <a:spLocks noChangeArrowheads="1"/>
            </p:cNvSpPr>
            <p:nvPr/>
          </p:nvSpPr>
          <p:spPr bwMode="auto">
            <a:xfrm>
              <a:off x="4909" y="2052"/>
              <a:ext cx="206" cy="109"/>
            </a:xfrm>
            <a:prstGeom prst="rect">
              <a:avLst/>
            </a:prstGeom>
            <a:noFill/>
            <a:ln w="9525">
              <a:solidFill>
                <a:srgbClr val="C9D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1" name="Rectangle 206"/>
          <p:cNvSpPr>
            <a:spLocks noChangeArrowheads="1"/>
          </p:cNvSpPr>
          <p:nvPr/>
        </p:nvSpPr>
        <p:spPr bwMode="auto">
          <a:xfrm>
            <a:off x="4339971" y="4214313"/>
            <a:ext cx="327025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Rectangle 207"/>
          <p:cNvSpPr>
            <a:spLocks noChangeArrowheads="1"/>
          </p:cNvSpPr>
          <p:nvPr/>
        </p:nvSpPr>
        <p:spPr bwMode="auto">
          <a:xfrm>
            <a:off x="4339971" y="4214313"/>
            <a:ext cx="327025" cy="176213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Rectangle 208"/>
          <p:cNvSpPr>
            <a:spLocks noChangeArrowheads="1"/>
          </p:cNvSpPr>
          <p:nvPr/>
        </p:nvSpPr>
        <p:spPr bwMode="auto">
          <a:xfrm>
            <a:off x="4730496" y="4214313"/>
            <a:ext cx="327025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Rectangle 209"/>
          <p:cNvSpPr>
            <a:spLocks noChangeArrowheads="1"/>
          </p:cNvSpPr>
          <p:nvPr/>
        </p:nvSpPr>
        <p:spPr bwMode="auto">
          <a:xfrm>
            <a:off x="4730496" y="4214313"/>
            <a:ext cx="327025" cy="176213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Rectangle 226"/>
          <p:cNvSpPr>
            <a:spLocks noChangeArrowheads="1"/>
          </p:cNvSpPr>
          <p:nvPr/>
        </p:nvSpPr>
        <p:spPr bwMode="auto">
          <a:xfrm>
            <a:off x="4339971" y="4665163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Rectangle 227"/>
          <p:cNvSpPr>
            <a:spLocks noChangeArrowheads="1"/>
          </p:cNvSpPr>
          <p:nvPr/>
        </p:nvSpPr>
        <p:spPr bwMode="auto">
          <a:xfrm>
            <a:off x="4339971" y="4665163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Rectangle 228"/>
          <p:cNvSpPr>
            <a:spLocks noChangeArrowheads="1"/>
          </p:cNvSpPr>
          <p:nvPr/>
        </p:nvSpPr>
        <p:spPr bwMode="auto">
          <a:xfrm>
            <a:off x="4730496" y="4665163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Rectangle 229"/>
          <p:cNvSpPr>
            <a:spLocks noChangeArrowheads="1"/>
          </p:cNvSpPr>
          <p:nvPr/>
        </p:nvSpPr>
        <p:spPr bwMode="auto">
          <a:xfrm>
            <a:off x="4730496" y="4665163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Rectangle 230"/>
          <p:cNvSpPr>
            <a:spLocks noChangeArrowheads="1"/>
          </p:cNvSpPr>
          <p:nvPr/>
        </p:nvSpPr>
        <p:spPr bwMode="auto">
          <a:xfrm>
            <a:off x="5121021" y="4665163"/>
            <a:ext cx="325438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Rectangle 231"/>
          <p:cNvSpPr>
            <a:spLocks noChangeArrowheads="1"/>
          </p:cNvSpPr>
          <p:nvPr/>
        </p:nvSpPr>
        <p:spPr bwMode="auto">
          <a:xfrm>
            <a:off x="5121021" y="4665163"/>
            <a:ext cx="325438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Rectangle 232"/>
          <p:cNvSpPr>
            <a:spLocks noChangeArrowheads="1"/>
          </p:cNvSpPr>
          <p:nvPr/>
        </p:nvSpPr>
        <p:spPr bwMode="auto">
          <a:xfrm>
            <a:off x="5509958" y="4665163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Rectangle 233"/>
          <p:cNvSpPr>
            <a:spLocks noChangeArrowheads="1"/>
          </p:cNvSpPr>
          <p:nvPr/>
        </p:nvSpPr>
        <p:spPr bwMode="auto">
          <a:xfrm>
            <a:off x="5509958" y="4665163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Rectangle 234"/>
          <p:cNvSpPr>
            <a:spLocks noChangeArrowheads="1"/>
          </p:cNvSpPr>
          <p:nvPr/>
        </p:nvSpPr>
        <p:spPr bwMode="auto">
          <a:xfrm>
            <a:off x="5900483" y="4665163"/>
            <a:ext cx="325438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Rectangle 235"/>
          <p:cNvSpPr>
            <a:spLocks noChangeArrowheads="1"/>
          </p:cNvSpPr>
          <p:nvPr/>
        </p:nvSpPr>
        <p:spPr bwMode="auto">
          <a:xfrm>
            <a:off x="5900483" y="4665163"/>
            <a:ext cx="325438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Rectangle 236"/>
          <p:cNvSpPr>
            <a:spLocks noChangeArrowheads="1"/>
          </p:cNvSpPr>
          <p:nvPr/>
        </p:nvSpPr>
        <p:spPr bwMode="auto">
          <a:xfrm>
            <a:off x="6292596" y="4665163"/>
            <a:ext cx="323850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Rectangle 237"/>
          <p:cNvSpPr>
            <a:spLocks noChangeArrowheads="1"/>
          </p:cNvSpPr>
          <p:nvPr/>
        </p:nvSpPr>
        <p:spPr bwMode="auto">
          <a:xfrm>
            <a:off x="6292596" y="4665163"/>
            <a:ext cx="323850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Rectangle 238"/>
          <p:cNvSpPr>
            <a:spLocks noChangeArrowheads="1"/>
          </p:cNvSpPr>
          <p:nvPr/>
        </p:nvSpPr>
        <p:spPr bwMode="auto">
          <a:xfrm>
            <a:off x="6681533" y="4665163"/>
            <a:ext cx="325438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Rectangle 239"/>
          <p:cNvSpPr>
            <a:spLocks noChangeArrowheads="1"/>
          </p:cNvSpPr>
          <p:nvPr/>
        </p:nvSpPr>
        <p:spPr bwMode="auto">
          <a:xfrm>
            <a:off x="6681533" y="4665163"/>
            <a:ext cx="325438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Rectangle 240"/>
          <p:cNvSpPr>
            <a:spLocks noChangeArrowheads="1"/>
          </p:cNvSpPr>
          <p:nvPr/>
        </p:nvSpPr>
        <p:spPr bwMode="auto">
          <a:xfrm>
            <a:off x="7072058" y="4665163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Rectangle 241"/>
          <p:cNvSpPr>
            <a:spLocks noChangeArrowheads="1"/>
          </p:cNvSpPr>
          <p:nvPr/>
        </p:nvSpPr>
        <p:spPr bwMode="auto">
          <a:xfrm>
            <a:off x="7072058" y="4665163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Rectangle 242"/>
          <p:cNvSpPr>
            <a:spLocks noChangeArrowheads="1"/>
          </p:cNvSpPr>
          <p:nvPr/>
        </p:nvSpPr>
        <p:spPr bwMode="auto">
          <a:xfrm>
            <a:off x="7462583" y="4665163"/>
            <a:ext cx="325438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Rectangle 243"/>
          <p:cNvSpPr>
            <a:spLocks noChangeArrowheads="1"/>
          </p:cNvSpPr>
          <p:nvPr/>
        </p:nvSpPr>
        <p:spPr bwMode="auto">
          <a:xfrm>
            <a:off x="7462583" y="4665163"/>
            <a:ext cx="325438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Rectangle 244"/>
          <p:cNvSpPr>
            <a:spLocks noChangeArrowheads="1"/>
          </p:cNvSpPr>
          <p:nvPr/>
        </p:nvSpPr>
        <p:spPr bwMode="auto">
          <a:xfrm>
            <a:off x="7851521" y="4665163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Rectangle 245"/>
          <p:cNvSpPr>
            <a:spLocks noChangeArrowheads="1"/>
          </p:cNvSpPr>
          <p:nvPr/>
        </p:nvSpPr>
        <p:spPr bwMode="auto">
          <a:xfrm>
            <a:off x="7851521" y="4665163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Rectangle 246"/>
          <p:cNvSpPr>
            <a:spLocks noChangeArrowheads="1"/>
          </p:cNvSpPr>
          <p:nvPr/>
        </p:nvSpPr>
        <p:spPr bwMode="auto">
          <a:xfrm>
            <a:off x="4339971" y="5114426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Rectangle 247"/>
          <p:cNvSpPr>
            <a:spLocks noChangeArrowheads="1"/>
          </p:cNvSpPr>
          <p:nvPr/>
        </p:nvSpPr>
        <p:spPr bwMode="auto">
          <a:xfrm>
            <a:off x="4339971" y="5114426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Rectangle 248"/>
          <p:cNvSpPr>
            <a:spLocks noChangeArrowheads="1"/>
          </p:cNvSpPr>
          <p:nvPr/>
        </p:nvSpPr>
        <p:spPr bwMode="auto">
          <a:xfrm>
            <a:off x="4730496" y="5114426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Rectangle 249"/>
          <p:cNvSpPr>
            <a:spLocks noChangeArrowheads="1"/>
          </p:cNvSpPr>
          <p:nvPr/>
        </p:nvSpPr>
        <p:spPr bwMode="auto">
          <a:xfrm>
            <a:off x="4730496" y="5114426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Rectangle 250"/>
          <p:cNvSpPr>
            <a:spLocks noChangeArrowheads="1"/>
          </p:cNvSpPr>
          <p:nvPr/>
        </p:nvSpPr>
        <p:spPr bwMode="auto">
          <a:xfrm>
            <a:off x="5121021" y="5114426"/>
            <a:ext cx="325438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Rectangle 251"/>
          <p:cNvSpPr>
            <a:spLocks noChangeArrowheads="1"/>
          </p:cNvSpPr>
          <p:nvPr/>
        </p:nvSpPr>
        <p:spPr bwMode="auto">
          <a:xfrm>
            <a:off x="5121021" y="5114426"/>
            <a:ext cx="325438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Rectangle 252"/>
          <p:cNvSpPr>
            <a:spLocks noChangeArrowheads="1"/>
          </p:cNvSpPr>
          <p:nvPr/>
        </p:nvSpPr>
        <p:spPr bwMode="auto">
          <a:xfrm>
            <a:off x="5509958" y="5114426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Rectangle 253"/>
          <p:cNvSpPr>
            <a:spLocks noChangeArrowheads="1"/>
          </p:cNvSpPr>
          <p:nvPr/>
        </p:nvSpPr>
        <p:spPr bwMode="auto">
          <a:xfrm>
            <a:off x="5509958" y="5114426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Rectangle 254"/>
          <p:cNvSpPr>
            <a:spLocks noChangeArrowheads="1"/>
          </p:cNvSpPr>
          <p:nvPr/>
        </p:nvSpPr>
        <p:spPr bwMode="auto">
          <a:xfrm>
            <a:off x="5900483" y="5114426"/>
            <a:ext cx="325438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Rectangle 255"/>
          <p:cNvSpPr>
            <a:spLocks noChangeArrowheads="1"/>
          </p:cNvSpPr>
          <p:nvPr/>
        </p:nvSpPr>
        <p:spPr bwMode="auto">
          <a:xfrm>
            <a:off x="5900483" y="5114426"/>
            <a:ext cx="325438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Rectangle 256"/>
          <p:cNvSpPr>
            <a:spLocks noChangeArrowheads="1"/>
          </p:cNvSpPr>
          <p:nvPr/>
        </p:nvSpPr>
        <p:spPr bwMode="auto">
          <a:xfrm>
            <a:off x="6292596" y="5114426"/>
            <a:ext cx="323850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Rectangle 257"/>
          <p:cNvSpPr>
            <a:spLocks noChangeArrowheads="1"/>
          </p:cNvSpPr>
          <p:nvPr/>
        </p:nvSpPr>
        <p:spPr bwMode="auto">
          <a:xfrm>
            <a:off x="6292596" y="5114426"/>
            <a:ext cx="323850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Rectangle 258"/>
          <p:cNvSpPr>
            <a:spLocks noChangeArrowheads="1"/>
          </p:cNvSpPr>
          <p:nvPr/>
        </p:nvSpPr>
        <p:spPr bwMode="auto">
          <a:xfrm>
            <a:off x="6681533" y="5114426"/>
            <a:ext cx="325438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Rectangle 259"/>
          <p:cNvSpPr>
            <a:spLocks noChangeArrowheads="1"/>
          </p:cNvSpPr>
          <p:nvPr/>
        </p:nvSpPr>
        <p:spPr bwMode="auto">
          <a:xfrm>
            <a:off x="6681533" y="5114426"/>
            <a:ext cx="325438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Rectangle 260"/>
          <p:cNvSpPr>
            <a:spLocks noChangeArrowheads="1"/>
          </p:cNvSpPr>
          <p:nvPr/>
        </p:nvSpPr>
        <p:spPr bwMode="auto">
          <a:xfrm>
            <a:off x="7072058" y="5114426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Rectangle 261"/>
          <p:cNvSpPr>
            <a:spLocks noChangeArrowheads="1"/>
          </p:cNvSpPr>
          <p:nvPr/>
        </p:nvSpPr>
        <p:spPr bwMode="auto">
          <a:xfrm>
            <a:off x="7072058" y="5114426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Rectangle 262"/>
          <p:cNvSpPr>
            <a:spLocks noChangeArrowheads="1"/>
          </p:cNvSpPr>
          <p:nvPr/>
        </p:nvSpPr>
        <p:spPr bwMode="auto">
          <a:xfrm>
            <a:off x="7462583" y="5114426"/>
            <a:ext cx="325438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Rectangle 263"/>
          <p:cNvSpPr>
            <a:spLocks noChangeArrowheads="1"/>
          </p:cNvSpPr>
          <p:nvPr/>
        </p:nvSpPr>
        <p:spPr bwMode="auto">
          <a:xfrm>
            <a:off x="7462583" y="5114426"/>
            <a:ext cx="325438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Rectangle 264"/>
          <p:cNvSpPr>
            <a:spLocks noChangeArrowheads="1"/>
          </p:cNvSpPr>
          <p:nvPr/>
        </p:nvSpPr>
        <p:spPr bwMode="auto">
          <a:xfrm>
            <a:off x="7851521" y="5114426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Rectangle 265"/>
          <p:cNvSpPr>
            <a:spLocks noChangeArrowheads="1"/>
          </p:cNvSpPr>
          <p:nvPr/>
        </p:nvSpPr>
        <p:spPr bwMode="auto">
          <a:xfrm>
            <a:off x="7851521" y="5114426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Rectangle 266"/>
          <p:cNvSpPr>
            <a:spLocks noChangeArrowheads="1"/>
          </p:cNvSpPr>
          <p:nvPr/>
        </p:nvSpPr>
        <p:spPr bwMode="auto">
          <a:xfrm>
            <a:off x="4339971" y="5562101"/>
            <a:ext cx="327025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Rectangle 267"/>
          <p:cNvSpPr>
            <a:spLocks noChangeArrowheads="1"/>
          </p:cNvSpPr>
          <p:nvPr/>
        </p:nvSpPr>
        <p:spPr bwMode="auto">
          <a:xfrm>
            <a:off x="4339971" y="5562101"/>
            <a:ext cx="327025" cy="176213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Rectangle 268"/>
          <p:cNvSpPr>
            <a:spLocks noChangeArrowheads="1"/>
          </p:cNvSpPr>
          <p:nvPr/>
        </p:nvSpPr>
        <p:spPr bwMode="auto">
          <a:xfrm>
            <a:off x="4730496" y="5562101"/>
            <a:ext cx="327025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Rectangle 269"/>
          <p:cNvSpPr>
            <a:spLocks noChangeArrowheads="1"/>
          </p:cNvSpPr>
          <p:nvPr/>
        </p:nvSpPr>
        <p:spPr bwMode="auto">
          <a:xfrm>
            <a:off x="4730496" y="5562101"/>
            <a:ext cx="327025" cy="176213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Rectangle 286"/>
          <p:cNvSpPr>
            <a:spLocks noChangeArrowheads="1"/>
          </p:cNvSpPr>
          <p:nvPr/>
        </p:nvSpPr>
        <p:spPr bwMode="auto">
          <a:xfrm>
            <a:off x="4339971" y="6014538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Rectangle 287"/>
          <p:cNvSpPr>
            <a:spLocks noChangeArrowheads="1"/>
          </p:cNvSpPr>
          <p:nvPr/>
        </p:nvSpPr>
        <p:spPr bwMode="auto">
          <a:xfrm>
            <a:off x="4339971" y="6014538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Rectangle 288"/>
          <p:cNvSpPr>
            <a:spLocks noChangeArrowheads="1"/>
          </p:cNvSpPr>
          <p:nvPr/>
        </p:nvSpPr>
        <p:spPr bwMode="auto">
          <a:xfrm>
            <a:off x="4730496" y="6014538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Rectangle 289"/>
          <p:cNvSpPr>
            <a:spLocks noChangeArrowheads="1"/>
          </p:cNvSpPr>
          <p:nvPr/>
        </p:nvSpPr>
        <p:spPr bwMode="auto">
          <a:xfrm>
            <a:off x="4730496" y="6014538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Rectangle 290"/>
          <p:cNvSpPr>
            <a:spLocks noChangeArrowheads="1"/>
          </p:cNvSpPr>
          <p:nvPr/>
        </p:nvSpPr>
        <p:spPr bwMode="auto">
          <a:xfrm>
            <a:off x="5121021" y="6014538"/>
            <a:ext cx="325438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Rectangle 291"/>
          <p:cNvSpPr>
            <a:spLocks noChangeArrowheads="1"/>
          </p:cNvSpPr>
          <p:nvPr/>
        </p:nvSpPr>
        <p:spPr bwMode="auto">
          <a:xfrm>
            <a:off x="5121021" y="6014538"/>
            <a:ext cx="325438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Rectangle 292"/>
          <p:cNvSpPr>
            <a:spLocks noChangeArrowheads="1"/>
          </p:cNvSpPr>
          <p:nvPr/>
        </p:nvSpPr>
        <p:spPr bwMode="auto">
          <a:xfrm>
            <a:off x="5509958" y="6014538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293"/>
          <p:cNvSpPr>
            <a:spLocks noChangeArrowheads="1"/>
          </p:cNvSpPr>
          <p:nvPr/>
        </p:nvSpPr>
        <p:spPr bwMode="auto">
          <a:xfrm>
            <a:off x="5509958" y="6014538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Rectangle 294"/>
          <p:cNvSpPr>
            <a:spLocks noChangeArrowheads="1"/>
          </p:cNvSpPr>
          <p:nvPr/>
        </p:nvSpPr>
        <p:spPr bwMode="auto">
          <a:xfrm>
            <a:off x="5900483" y="6014538"/>
            <a:ext cx="325438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Rectangle 295"/>
          <p:cNvSpPr>
            <a:spLocks noChangeArrowheads="1"/>
          </p:cNvSpPr>
          <p:nvPr/>
        </p:nvSpPr>
        <p:spPr bwMode="auto">
          <a:xfrm>
            <a:off x="5900483" y="6014538"/>
            <a:ext cx="325438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Rectangle 296"/>
          <p:cNvSpPr>
            <a:spLocks noChangeArrowheads="1"/>
          </p:cNvSpPr>
          <p:nvPr/>
        </p:nvSpPr>
        <p:spPr bwMode="auto">
          <a:xfrm>
            <a:off x="6292596" y="6014538"/>
            <a:ext cx="323850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Rectangle 297"/>
          <p:cNvSpPr>
            <a:spLocks noChangeArrowheads="1"/>
          </p:cNvSpPr>
          <p:nvPr/>
        </p:nvSpPr>
        <p:spPr bwMode="auto">
          <a:xfrm>
            <a:off x="6292596" y="6014538"/>
            <a:ext cx="323850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Rectangle 298"/>
          <p:cNvSpPr>
            <a:spLocks noChangeArrowheads="1"/>
          </p:cNvSpPr>
          <p:nvPr/>
        </p:nvSpPr>
        <p:spPr bwMode="auto">
          <a:xfrm>
            <a:off x="6681533" y="6014538"/>
            <a:ext cx="325438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Rectangle 299"/>
          <p:cNvSpPr>
            <a:spLocks noChangeArrowheads="1"/>
          </p:cNvSpPr>
          <p:nvPr/>
        </p:nvSpPr>
        <p:spPr bwMode="auto">
          <a:xfrm>
            <a:off x="6681533" y="6014538"/>
            <a:ext cx="325438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Rectangle 300"/>
          <p:cNvSpPr>
            <a:spLocks noChangeArrowheads="1"/>
          </p:cNvSpPr>
          <p:nvPr/>
        </p:nvSpPr>
        <p:spPr bwMode="auto">
          <a:xfrm>
            <a:off x="7072058" y="6014538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Rectangle 301"/>
          <p:cNvSpPr>
            <a:spLocks noChangeArrowheads="1"/>
          </p:cNvSpPr>
          <p:nvPr/>
        </p:nvSpPr>
        <p:spPr bwMode="auto">
          <a:xfrm>
            <a:off x="7072058" y="6014538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Rectangle 302"/>
          <p:cNvSpPr>
            <a:spLocks noChangeArrowheads="1"/>
          </p:cNvSpPr>
          <p:nvPr/>
        </p:nvSpPr>
        <p:spPr bwMode="auto">
          <a:xfrm>
            <a:off x="7462583" y="6014538"/>
            <a:ext cx="325438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Rectangle 303"/>
          <p:cNvSpPr>
            <a:spLocks noChangeArrowheads="1"/>
          </p:cNvSpPr>
          <p:nvPr/>
        </p:nvSpPr>
        <p:spPr bwMode="auto">
          <a:xfrm>
            <a:off x="7462583" y="6014538"/>
            <a:ext cx="325438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Rectangle 304"/>
          <p:cNvSpPr>
            <a:spLocks noChangeArrowheads="1"/>
          </p:cNvSpPr>
          <p:nvPr/>
        </p:nvSpPr>
        <p:spPr bwMode="auto">
          <a:xfrm>
            <a:off x="7851521" y="6014538"/>
            <a:ext cx="327025" cy="17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Rectangle 305"/>
          <p:cNvSpPr>
            <a:spLocks noChangeArrowheads="1"/>
          </p:cNvSpPr>
          <p:nvPr/>
        </p:nvSpPr>
        <p:spPr bwMode="auto">
          <a:xfrm>
            <a:off x="7851521" y="6014538"/>
            <a:ext cx="327025" cy="173038"/>
          </a:xfrm>
          <a:prstGeom prst="rect">
            <a:avLst/>
          </a:prstGeom>
          <a:noFill/>
          <a:ln w="9525">
            <a:solidFill>
              <a:srgbClr val="C9D2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Freeform 306"/>
          <p:cNvSpPr>
            <a:spLocks/>
          </p:cNvSpPr>
          <p:nvPr/>
        </p:nvSpPr>
        <p:spPr bwMode="auto">
          <a:xfrm>
            <a:off x="4406646" y="3198313"/>
            <a:ext cx="3282950" cy="573088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361"/>
              </a:cxn>
              <a:cxn ang="0">
                <a:pos x="2068" y="361"/>
              </a:cxn>
              <a:cxn ang="0">
                <a:pos x="2068" y="0"/>
              </a:cxn>
              <a:cxn ang="0">
                <a:pos x="96" y="0"/>
              </a:cxn>
            </a:cxnLst>
            <a:rect l="0" t="0" r="r" b="b"/>
            <a:pathLst>
              <a:path w="2068" h="361">
                <a:moveTo>
                  <a:pt x="96" y="0"/>
                </a:moveTo>
                <a:lnTo>
                  <a:pt x="0" y="361"/>
                </a:lnTo>
                <a:lnTo>
                  <a:pt x="2068" y="361"/>
                </a:lnTo>
                <a:lnTo>
                  <a:pt x="2068" y="0"/>
                </a:lnTo>
                <a:lnTo>
                  <a:pt x="96" y="0"/>
                </a:lnTo>
                <a:close/>
              </a:path>
            </a:pathLst>
          </a:custGeom>
          <a:solidFill>
            <a:srgbClr val="0098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Freeform 307"/>
          <p:cNvSpPr>
            <a:spLocks/>
          </p:cNvSpPr>
          <p:nvPr/>
        </p:nvSpPr>
        <p:spPr bwMode="auto">
          <a:xfrm>
            <a:off x="4367846" y="3917388"/>
            <a:ext cx="3286125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" y="361"/>
              </a:cxn>
              <a:cxn ang="0">
                <a:pos x="2070" y="361"/>
              </a:cxn>
              <a:cxn ang="0">
                <a:pos x="2070" y="0"/>
              </a:cxn>
              <a:cxn ang="0">
                <a:pos x="0" y="0"/>
              </a:cxn>
            </a:cxnLst>
            <a:rect l="0" t="0" r="r" b="b"/>
            <a:pathLst>
              <a:path w="2070" h="361">
                <a:moveTo>
                  <a:pt x="0" y="0"/>
                </a:moveTo>
                <a:lnTo>
                  <a:pt x="98" y="361"/>
                </a:lnTo>
                <a:lnTo>
                  <a:pt x="2070" y="361"/>
                </a:lnTo>
                <a:lnTo>
                  <a:pt x="2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CB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Freeform 308"/>
          <p:cNvSpPr>
            <a:spLocks/>
          </p:cNvSpPr>
          <p:nvPr/>
        </p:nvSpPr>
        <p:spPr bwMode="auto">
          <a:xfrm>
            <a:off x="4411408" y="4587376"/>
            <a:ext cx="3278188" cy="573088"/>
          </a:xfrm>
          <a:custGeom>
            <a:avLst/>
            <a:gdLst/>
            <a:ahLst/>
            <a:cxnLst>
              <a:cxn ang="0">
                <a:pos x="93" y="0"/>
              </a:cxn>
              <a:cxn ang="0">
                <a:pos x="0" y="361"/>
              </a:cxn>
              <a:cxn ang="0">
                <a:pos x="2065" y="361"/>
              </a:cxn>
              <a:cxn ang="0">
                <a:pos x="2065" y="0"/>
              </a:cxn>
              <a:cxn ang="0">
                <a:pos x="93" y="0"/>
              </a:cxn>
            </a:cxnLst>
            <a:rect l="0" t="0" r="r" b="b"/>
            <a:pathLst>
              <a:path w="2065" h="361">
                <a:moveTo>
                  <a:pt x="93" y="0"/>
                </a:moveTo>
                <a:lnTo>
                  <a:pt x="0" y="361"/>
                </a:lnTo>
                <a:lnTo>
                  <a:pt x="2065" y="361"/>
                </a:lnTo>
                <a:lnTo>
                  <a:pt x="2065" y="0"/>
                </a:lnTo>
                <a:lnTo>
                  <a:pt x="93" y="0"/>
                </a:lnTo>
                <a:close/>
              </a:path>
            </a:pathLst>
          </a:custGeom>
          <a:solidFill>
            <a:srgbClr val="38B6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Freeform 309"/>
          <p:cNvSpPr>
            <a:spLocks/>
          </p:cNvSpPr>
          <p:nvPr/>
        </p:nvSpPr>
        <p:spPr bwMode="auto">
          <a:xfrm>
            <a:off x="4412996" y="5281113"/>
            <a:ext cx="3276600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361"/>
              </a:cxn>
              <a:cxn ang="0">
                <a:pos x="2064" y="361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361">
                <a:moveTo>
                  <a:pt x="0" y="0"/>
                </a:moveTo>
                <a:lnTo>
                  <a:pt x="92" y="361"/>
                </a:lnTo>
                <a:lnTo>
                  <a:pt x="2064" y="361"/>
                </a:lnTo>
                <a:lnTo>
                  <a:pt x="2064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C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Freeform 310"/>
          <p:cNvSpPr>
            <a:spLocks/>
          </p:cNvSpPr>
          <p:nvPr/>
        </p:nvSpPr>
        <p:spPr bwMode="auto">
          <a:xfrm>
            <a:off x="1077658" y="3198313"/>
            <a:ext cx="3049588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61"/>
              </a:cxn>
              <a:cxn ang="0">
                <a:pos x="1824" y="361"/>
              </a:cxn>
              <a:cxn ang="0">
                <a:pos x="1921" y="0"/>
              </a:cxn>
              <a:cxn ang="0">
                <a:pos x="0" y="0"/>
              </a:cxn>
            </a:cxnLst>
            <a:rect l="0" t="0" r="r" b="b"/>
            <a:pathLst>
              <a:path w="1921" h="361">
                <a:moveTo>
                  <a:pt x="0" y="0"/>
                </a:moveTo>
                <a:lnTo>
                  <a:pt x="0" y="361"/>
                </a:lnTo>
                <a:lnTo>
                  <a:pt x="1824" y="361"/>
                </a:lnTo>
                <a:lnTo>
                  <a:pt x="19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Freeform 311"/>
          <p:cNvSpPr>
            <a:spLocks/>
          </p:cNvSpPr>
          <p:nvPr/>
        </p:nvSpPr>
        <p:spPr bwMode="auto">
          <a:xfrm>
            <a:off x="1077658" y="3893638"/>
            <a:ext cx="3049588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61"/>
              </a:cxn>
              <a:cxn ang="0">
                <a:pos x="1921" y="361"/>
              </a:cxn>
              <a:cxn ang="0">
                <a:pos x="1823" y="0"/>
              </a:cxn>
              <a:cxn ang="0">
                <a:pos x="0" y="0"/>
              </a:cxn>
            </a:cxnLst>
            <a:rect l="0" t="0" r="r" b="b"/>
            <a:pathLst>
              <a:path w="1921" h="361">
                <a:moveTo>
                  <a:pt x="0" y="0"/>
                </a:moveTo>
                <a:lnTo>
                  <a:pt x="0" y="361"/>
                </a:lnTo>
                <a:lnTo>
                  <a:pt x="1921" y="361"/>
                </a:lnTo>
                <a:lnTo>
                  <a:pt x="18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CB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Freeform 312"/>
          <p:cNvSpPr>
            <a:spLocks/>
          </p:cNvSpPr>
          <p:nvPr/>
        </p:nvSpPr>
        <p:spPr bwMode="auto">
          <a:xfrm>
            <a:off x="1077658" y="4587376"/>
            <a:ext cx="3049588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61"/>
              </a:cxn>
              <a:cxn ang="0">
                <a:pos x="1827" y="361"/>
              </a:cxn>
              <a:cxn ang="0">
                <a:pos x="1921" y="0"/>
              </a:cxn>
              <a:cxn ang="0">
                <a:pos x="0" y="0"/>
              </a:cxn>
            </a:cxnLst>
            <a:rect l="0" t="0" r="r" b="b"/>
            <a:pathLst>
              <a:path w="1921" h="361">
                <a:moveTo>
                  <a:pt x="0" y="0"/>
                </a:moveTo>
                <a:lnTo>
                  <a:pt x="0" y="361"/>
                </a:lnTo>
                <a:lnTo>
                  <a:pt x="1827" y="361"/>
                </a:lnTo>
                <a:lnTo>
                  <a:pt x="1921" y="0"/>
                </a:lnTo>
                <a:lnTo>
                  <a:pt x="0" y="0"/>
                </a:lnTo>
                <a:close/>
              </a:path>
            </a:pathLst>
          </a:custGeom>
          <a:solidFill>
            <a:srgbClr val="38B6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Freeform 313"/>
          <p:cNvSpPr>
            <a:spLocks/>
          </p:cNvSpPr>
          <p:nvPr/>
        </p:nvSpPr>
        <p:spPr bwMode="auto">
          <a:xfrm>
            <a:off x="1077658" y="5281113"/>
            <a:ext cx="3049588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61"/>
              </a:cxn>
              <a:cxn ang="0">
                <a:pos x="1921" y="361"/>
              </a:cxn>
              <a:cxn ang="0">
                <a:pos x="1829" y="0"/>
              </a:cxn>
              <a:cxn ang="0">
                <a:pos x="0" y="0"/>
              </a:cxn>
            </a:cxnLst>
            <a:rect l="0" t="0" r="r" b="b"/>
            <a:pathLst>
              <a:path w="1921" h="361">
                <a:moveTo>
                  <a:pt x="0" y="0"/>
                </a:moveTo>
                <a:lnTo>
                  <a:pt x="0" y="361"/>
                </a:lnTo>
                <a:lnTo>
                  <a:pt x="1921" y="361"/>
                </a:lnTo>
                <a:lnTo>
                  <a:pt x="1829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C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" name="TextBox 550"/>
          <p:cNvSpPr txBox="1"/>
          <p:nvPr/>
        </p:nvSpPr>
        <p:spPr>
          <a:xfrm>
            <a:off x="1021279" y="3301340"/>
            <a:ext cx="2945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smtClean="0">
                <a:solidFill>
                  <a:schemeClr val="bg1"/>
                </a:solidFill>
              </a:rPr>
              <a:t>Распознавание сервисов</a:t>
            </a:r>
            <a:endParaRPr lang="ru-RU" sz="20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2" name="TextBox 551"/>
          <p:cNvSpPr txBox="1"/>
          <p:nvPr/>
        </p:nvSpPr>
        <p:spPr>
          <a:xfrm>
            <a:off x="1090552" y="4011880"/>
            <a:ext cx="2945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smtClean="0">
                <a:solidFill>
                  <a:schemeClr val="bg1"/>
                </a:solidFill>
                <a:latin typeface="+mn-lt"/>
              </a:rPr>
              <a:t>Удаленный доступ</a:t>
            </a:r>
            <a:endParaRPr lang="ru-RU" sz="20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1124199" y="4603666"/>
            <a:ext cx="2945080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smtClean="0">
                <a:solidFill>
                  <a:schemeClr val="bg1"/>
                </a:solidFill>
                <a:latin typeface="+mn-lt"/>
              </a:rPr>
              <a:t>VPN </a:t>
            </a:r>
            <a:r>
              <a:rPr lang="ru-RU" sz="2000" b="1" smtClean="0">
                <a:solidFill>
                  <a:schemeClr val="bg1"/>
                </a:solidFill>
                <a:latin typeface="+mn-lt"/>
              </a:rPr>
              <a:t>внутри предприятия</a:t>
            </a:r>
            <a:endParaRPr lang="ru-RU" sz="20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4" name="TextBox 553"/>
          <p:cNvSpPr txBox="1"/>
          <p:nvPr/>
        </p:nvSpPr>
        <p:spPr>
          <a:xfrm>
            <a:off x="1147950" y="5399314"/>
            <a:ext cx="2945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smtClean="0">
                <a:solidFill>
                  <a:schemeClr val="bg1"/>
                </a:solidFill>
                <a:latin typeface="+mn-lt"/>
              </a:rPr>
              <a:t>Контроль доступа</a:t>
            </a:r>
            <a:endParaRPr lang="ru-RU" sz="20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5" name="TextBox 554"/>
          <p:cNvSpPr txBox="1"/>
          <p:nvPr/>
        </p:nvSpPr>
        <p:spPr>
          <a:xfrm>
            <a:off x="4593772" y="3216233"/>
            <a:ext cx="3184565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smtClean="0">
                <a:solidFill>
                  <a:schemeClr val="bg1"/>
                </a:solidFill>
              </a:rPr>
              <a:t>Шлюз с распознаванием сервисов</a:t>
            </a:r>
            <a:endParaRPr lang="ru-RU" sz="20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6" name="TextBox 555"/>
          <p:cNvSpPr txBox="1"/>
          <p:nvPr/>
        </p:nvSpPr>
        <p:spPr>
          <a:xfrm>
            <a:off x="4651170" y="3998025"/>
            <a:ext cx="2945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smtClean="0">
                <a:solidFill>
                  <a:schemeClr val="bg1"/>
                </a:solidFill>
              </a:rPr>
              <a:t>Шлюз </a:t>
            </a:r>
            <a:r>
              <a:rPr lang="en-US" sz="2000" b="1" smtClean="0">
                <a:solidFill>
                  <a:schemeClr val="bg1"/>
                </a:solidFill>
              </a:rPr>
              <a:t>SSH</a:t>
            </a:r>
            <a:endParaRPr lang="ru-RU" sz="20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7" name="TextBox 556"/>
          <p:cNvSpPr txBox="1"/>
          <p:nvPr/>
        </p:nvSpPr>
        <p:spPr>
          <a:xfrm>
            <a:off x="4684817" y="4684815"/>
            <a:ext cx="2945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smtClean="0">
                <a:solidFill>
                  <a:schemeClr val="bg1"/>
                </a:solidFill>
              </a:rPr>
              <a:t>Туннель </a:t>
            </a:r>
            <a:r>
              <a:rPr lang="en-US" sz="2000" b="1" smtClean="0">
                <a:solidFill>
                  <a:schemeClr val="bg1"/>
                </a:solidFill>
              </a:rPr>
              <a:t>IPSec</a:t>
            </a:r>
            <a:endParaRPr lang="ru-RU" sz="20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8" name="TextBox 557"/>
          <p:cNvSpPr txBox="1"/>
          <p:nvPr/>
        </p:nvSpPr>
        <p:spPr>
          <a:xfrm>
            <a:off x="4720443" y="5373583"/>
            <a:ext cx="2945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smtClean="0">
                <a:solidFill>
                  <a:schemeClr val="bg1"/>
                </a:solidFill>
              </a:rPr>
              <a:t>Фильтры </a:t>
            </a:r>
            <a:r>
              <a:rPr lang="en-US" sz="2000" b="1" smtClean="0">
                <a:solidFill>
                  <a:schemeClr val="bg1"/>
                </a:solidFill>
              </a:rPr>
              <a:t>L2/L3</a:t>
            </a:r>
            <a:endParaRPr lang="ru-RU" sz="2000" b="1" dirty="0" err="1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 animBg="1"/>
      <p:bldP spid="233" grpId="0" animBg="1"/>
      <p:bldP spid="234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3060901" y="4950774"/>
            <a:ext cx="1883391" cy="14644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/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>
            <a:off x="1800843" y="4515398"/>
            <a:ext cx="1601145" cy="1092884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76" descr="MCj02790920000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990496" y="4783922"/>
            <a:ext cx="515020" cy="6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etectiv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7408" y="1804882"/>
            <a:ext cx="1177277" cy="870100"/>
          </a:xfrm>
          <a:prstGeom prst="rect">
            <a:avLst/>
          </a:prstGeom>
        </p:spPr>
      </p:pic>
      <p:pic>
        <p:nvPicPr>
          <p:cNvPr id="23" name="Picture 76" descr="MCj02790920000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513614" y="4792712"/>
            <a:ext cx="515020" cy="6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6" descr="MCj02790920000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247401" y="5331198"/>
            <a:ext cx="515020" cy="6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 cstate="print"/>
          <a:srcRect t="2983" r="6320" b="7862"/>
          <a:stretch>
            <a:fillRect/>
          </a:stretch>
        </p:blipFill>
        <p:spPr bwMode="auto">
          <a:xfrm>
            <a:off x="5645732" y="4185360"/>
            <a:ext cx="2320137" cy="124131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59" name="Picture 58" descr="RAD SecureFlow 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821" y="5240510"/>
            <a:ext cx="767812" cy="387304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 bwMode="auto">
          <a:xfrm rot="10800000">
            <a:off x="4011635" y="5364101"/>
            <a:ext cx="4572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rot="16200000" flipV="1">
            <a:off x="3406168" y="5844072"/>
            <a:ext cx="4572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rot="10800000">
            <a:off x="4005535" y="5663728"/>
            <a:ext cx="204268" cy="184868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Firew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32028" y="5522174"/>
            <a:ext cx="219981" cy="219981"/>
          </a:xfrm>
          <a:prstGeom prst="rect">
            <a:avLst/>
          </a:prstGeom>
        </p:spPr>
      </p:pic>
      <p:pic>
        <p:nvPicPr>
          <p:cNvPr id="36" name="Picture 35" descr="Firew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2068" y="5522174"/>
            <a:ext cx="219981" cy="219981"/>
          </a:xfrm>
          <a:prstGeom prst="rect">
            <a:avLst/>
          </a:prstGeom>
        </p:spPr>
      </p:pic>
      <p:pic>
        <p:nvPicPr>
          <p:cNvPr id="37" name="Picture 36" descr="Firew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2068" y="5268174"/>
            <a:ext cx="219981" cy="219981"/>
          </a:xfrm>
          <a:prstGeom prst="rect">
            <a:avLst/>
          </a:prstGeom>
        </p:spPr>
      </p:pic>
      <p:pic>
        <p:nvPicPr>
          <p:cNvPr id="60" name="Picture 59" descr="Generic Un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31637" y="5200837"/>
            <a:ext cx="359665" cy="359665"/>
          </a:xfrm>
          <a:prstGeom prst="rect">
            <a:avLst/>
          </a:prstGeom>
        </p:spPr>
      </p:pic>
      <p:pic>
        <p:nvPicPr>
          <p:cNvPr id="61" name="Picture 60" descr="Generic Un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18277" y="5757097"/>
            <a:ext cx="359665" cy="359665"/>
          </a:xfrm>
          <a:prstGeom prst="rect">
            <a:avLst/>
          </a:prstGeom>
        </p:spPr>
      </p:pic>
      <p:pic>
        <p:nvPicPr>
          <p:cNvPr id="62" name="Picture 61" descr="Generic Un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62957" y="5939977"/>
            <a:ext cx="359665" cy="35966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3773994" y="6095232"/>
            <a:ext cx="1037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smtClean="0"/>
              <a:t>Контроллеры</a:t>
            </a:r>
            <a:endParaRPr lang="en-US" sz="1100" b="1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10639" y="331602"/>
            <a:ext cx="7243948" cy="665925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Сервис-ориентированные защитные экраны для трафика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SCADA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320633" y="1430176"/>
            <a:ext cx="4619501" cy="2821189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Сервис-ориентированный контроль трафика для каждой точки подключения</a:t>
            </a:r>
            <a:endParaRPr kumimoji="0" lang="en-US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Установка правил для потоков трафика </a:t>
            </a: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SCADA </a:t>
            </a:r>
            <a:r>
              <a:rPr kumimoji="0" lang="ru-RU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легализация потоков</a:t>
            </a: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,</a:t>
            </a:r>
            <a:r>
              <a:rPr kumimoji="0" lang="ru-RU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позволенные команды и параметры,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правила работы в экстремальных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kern="0" smtClean="0"/>
              <a:t>     р</a:t>
            </a:r>
            <a:r>
              <a:rPr kumimoji="0" lang="ru-RU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ежимах и при авариях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40" name="Group 4"/>
          <p:cNvGrpSpPr>
            <a:grpSpLocks noChangeAspect="1"/>
          </p:cNvGrpSpPr>
          <p:nvPr/>
        </p:nvGrpSpPr>
        <p:grpSpPr bwMode="auto">
          <a:xfrm>
            <a:off x="4794603" y="2822397"/>
            <a:ext cx="3808413" cy="509588"/>
            <a:chOff x="2721" y="2309"/>
            <a:chExt cx="2399" cy="321"/>
          </a:xfrm>
        </p:grpSpPr>
        <p:sp>
          <p:nvSpPr>
            <p:cNvPr id="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21" y="2309"/>
              <a:ext cx="2324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3354" y="2318"/>
              <a:ext cx="559" cy="227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3352" y="2316"/>
              <a:ext cx="564" cy="2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928" y="0"/>
                </a:cxn>
                <a:cxn ang="0">
                  <a:pos x="1936" y="8"/>
                </a:cxn>
                <a:cxn ang="0">
                  <a:pos x="1936" y="776"/>
                </a:cxn>
                <a:cxn ang="0">
                  <a:pos x="1928" y="784"/>
                </a:cxn>
                <a:cxn ang="0">
                  <a:pos x="8" y="784"/>
                </a:cxn>
                <a:cxn ang="0">
                  <a:pos x="0" y="776"/>
                </a:cxn>
                <a:cxn ang="0">
                  <a:pos x="0" y="8"/>
                </a:cxn>
                <a:cxn ang="0">
                  <a:pos x="16" y="776"/>
                </a:cxn>
                <a:cxn ang="0">
                  <a:pos x="8" y="768"/>
                </a:cxn>
                <a:cxn ang="0">
                  <a:pos x="1928" y="768"/>
                </a:cxn>
                <a:cxn ang="0">
                  <a:pos x="1920" y="776"/>
                </a:cxn>
                <a:cxn ang="0">
                  <a:pos x="1920" y="8"/>
                </a:cxn>
                <a:cxn ang="0">
                  <a:pos x="192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776"/>
                </a:cxn>
              </a:cxnLst>
              <a:rect l="0" t="0" r="r" b="b"/>
              <a:pathLst>
                <a:path w="1936" h="78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928" y="0"/>
                  </a:lnTo>
                  <a:cubicBezTo>
                    <a:pt x="1933" y="0"/>
                    <a:pt x="1936" y="4"/>
                    <a:pt x="1936" y="8"/>
                  </a:cubicBezTo>
                  <a:lnTo>
                    <a:pt x="1936" y="776"/>
                  </a:lnTo>
                  <a:cubicBezTo>
                    <a:pt x="1936" y="781"/>
                    <a:pt x="1933" y="784"/>
                    <a:pt x="1928" y="784"/>
                  </a:cubicBezTo>
                  <a:lnTo>
                    <a:pt x="8" y="784"/>
                  </a:lnTo>
                  <a:cubicBezTo>
                    <a:pt x="4" y="784"/>
                    <a:pt x="0" y="781"/>
                    <a:pt x="0" y="776"/>
                  </a:cubicBezTo>
                  <a:lnTo>
                    <a:pt x="0" y="8"/>
                  </a:lnTo>
                  <a:close/>
                  <a:moveTo>
                    <a:pt x="16" y="776"/>
                  </a:moveTo>
                  <a:lnTo>
                    <a:pt x="8" y="768"/>
                  </a:lnTo>
                  <a:lnTo>
                    <a:pt x="1928" y="768"/>
                  </a:lnTo>
                  <a:lnTo>
                    <a:pt x="1920" y="776"/>
                  </a:lnTo>
                  <a:lnTo>
                    <a:pt x="1920" y="8"/>
                  </a:lnTo>
                  <a:lnTo>
                    <a:pt x="192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77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3427" y="2348"/>
              <a:ext cx="4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100" b="0" i="0" smtClean="0">
                  <a:solidFill>
                    <a:srgbClr val="000000"/>
                  </a:solidFill>
                </a:rPr>
                <a:t>Заголовок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3453" y="2426"/>
              <a:ext cx="42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протокола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3913" y="2318"/>
              <a:ext cx="559" cy="227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0"/>
            <p:cNvSpPr>
              <a:spLocks noEditPoints="1"/>
            </p:cNvSpPr>
            <p:nvPr/>
          </p:nvSpPr>
          <p:spPr bwMode="auto">
            <a:xfrm>
              <a:off x="3911" y="2316"/>
              <a:ext cx="564" cy="2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928" y="0"/>
                </a:cxn>
                <a:cxn ang="0">
                  <a:pos x="1936" y="8"/>
                </a:cxn>
                <a:cxn ang="0">
                  <a:pos x="1936" y="776"/>
                </a:cxn>
                <a:cxn ang="0">
                  <a:pos x="1928" y="784"/>
                </a:cxn>
                <a:cxn ang="0">
                  <a:pos x="8" y="784"/>
                </a:cxn>
                <a:cxn ang="0">
                  <a:pos x="0" y="776"/>
                </a:cxn>
                <a:cxn ang="0">
                  <a:pos x="0" y="8"/>
                </a:cxn>
                <a:cxn ang="0">
                  <a:pos x="16" y="776"/>
                </a:cxn>
                <a:cxn ang="0">
                  <a:pos x="8" y="768"/>
                </a:cxn>
                <a:cxn ang="0">
                  <a:pos x="1928" y="768"/>
                </a:cxn>
                <a:cxn ang="0">
                  <a:pos x="1920" y="776"/>
                </a:cxn>
                <a:cxn ang="0">
                  <a:pos x="1920" y="8"/>
                </a:cxn>
                <a:cxn ang="0">
                  <a:pos x="192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776"/>
                </a:cxn>
              </a:cxnLst>
              <a:rect l="0" t="0" r="r" b="b"/>
              <a:pathLst>
                <a:path w="1936" h="78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928" y="0"/>
                  </a:lnTo>
                  <a:cubicBezTo>
                    <a:pt x="1933" y="0"/>
                    <a:pt x="1936" y="4"/>
                    <a:pt x="1936" y="8"/>
                  </a:cubicBezTo>
                  <a:lnTo>
                    <a:pt x="1936" y="776"/>
                  </a:lnTo>
                  <a:cubicBezTo>
                    <a:pt x="1936" y="781"/>
                    <a:pt x="1933" y="784"/>
                    <a:pt x="1928" y="784"/>
                  </a:cubicBezTo>
                  <a:lnTo>
                    <a:pt x="8" y="784"/>
                  </a:lnTo>
                  <a:cubicBezTo>
                    <a:pt x="4" y="784"/>
                    <a:pt x="0" y="781"/>
                    <a:pt x="0" y="776"/>
                  </a:cubicBezTo>
                  <a:lnTo>
                    <a:pt x="0" y="8"/>
                  </a:lnTo>
                  <a:close/>
                  <a:moveTo>
                    <a:pt x="16" y="776"/>
                  </a:moveTo>
                  <a:lnTo>
                    <a:pt x="8" y="768"/>
                  </a:lnTo>
                  <a:lnTo>
                    <a:pt x="1928" y="768"/>
                  </a:lnTo>
                  <a:lnTo>
                    <a:pt x="1920" y="776"/>
                  </a:lnTo>
                  <a:lnTo>
                    <a:pt x="1920" y="8"/>
                  </a:lnTo>
                  <a:lnTo>
                    <a:pt x="192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77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4021" y="234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3940" y="2324"/>
              <a:ext cx="5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800" i="0" smtClean="0">
                  <a:solidFill>
                    <a:srgbClr val="000000"/>
                  </a:solidFill>
                </a:rPr>
                <a:t>Код функциональ-ности</a:t>
              </a:r>
              <a:endParaRPr kumimoji="0" lang="ru-RU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4477" y="2318"/>
              <a:ext cx="559" cy="227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4"/>
            <p:cNvSpPr>
              <a:spLocks noEditPoints="1"/>
            </p:cNvSpPr>
            <p:nvPr/>
          </p:nvSpPr>
          <p:spPr bwMode="auto">
            <a:xfrm>
              <a:off x="4475" y="2316"/>
              <a:ext cx="563" cy="2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928" y="0"/>
                </a:cxn>
                <a:cxn ang="0">
                  <a:pos x="1936" y="8"/>
                </a:cxn>
                <a:cxn ang="0">
                  <a:pos x="1936" y="776"/>
                </a:cxn>
                <a:cxn ang="0">
                  <a:pos x="1928" y="784"/>
                </a:cxn>
                <a:cxn ang="0">
                  <a:pos x="8" y="784"/>
                </a:cxn>
                <a:cxn ang="0">
                  <a:pos x="0" y="776"/>
                </a:cxn>
                <a:cxn ang="0">
                  <a:pos x="0" y="8"/>
                </a:cxn>
                <a:cxn ang="0">
                  <a:pos x="16" y="776"/>
                </a:cxn>
                <a:cxn ang="0">
                  <a:pos x="8" y="768"/>
                </a:cxn>
                <a:cxn ang="0">
                  <a:pos x="1928" y="768"/>
                </a:cxn>
                <a:cxn ang="0">
                  <a:pos x="1920" y="776"/>
                </a:cxn>
                <a:cxn ang="0">
                  <a:pos x="1920" y="8"/>
                </a:cxn>
                <a:cxn ang="0">
                  <a:pos x="192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776"/>
                </a:cxn>
              </a:cxnLst>
              <a:rect l="0" t="0" r="r" b="b"/>
              <a:pathLst>
                <a:path w="1936" h="78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928" y="0"/>
                  </a:lnTo>
                  <a:cubicBezTo>
                    <a:pt x="1933" y="0"/>
                    <a:pt x="1936" y="4"/>
                    <a:pt x="1936" y="8"/>
                  </a:cubicBezTo>
                  <a:lnTo>
                    <a:pt x="1936" y="776"/>
                  </a:lnTo>
                  <a:cubicBezTo>
                    <a:pt x="1936" y="781"/>
                    <a:pt x="1933" y="784"/>
                    <a:pt x="1928" y="784"/>
                  </a:cubicBezTo>
                  <a:lnTo>
                    <a:pt x="8" y="784"/>
                  </a:lnTo>
                  <a:cubicBezTo>
                    <a:pt x="4" y="784"/>
                    <a:pt x="0" y="781"/>
                    <a:pt x="0" y="776"/>
                  </a:cubicBezTo>
                  <a:lnTo>
                    <a:pt x="0" y="8"/>
                  </a:lnTo>
                  <a:close/>
                  <a:moveTo>
                    <a:pt x="16" y="776"/>
                  </a:moveTo>
                  <a:lnTo>
                    <a:pt x="8" y="768"/>
                  </a:lnTo>
                  <a:lnTo>
                    <a:pt x="1928" y="768"/>
                  </a:lnTo>
                  <a:lnTo>
                    <a:pt x="1920" y="776"/>
                  </a:lnTo>
                  <a:lnTo>
                    <a:pt x="1920" y="8"/>
                  </a:lnTo>
                  <a:lnTo>
                    <a:pt x="192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77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4584" y="234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4532" y="2312"/>
              <a:ext cx="5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100" b="0" i="0" smtClean="0">
                  <a:solidFill>
                    <a:srgbClr val="000000"/>
                  </a:solidFill>
                </a:rPr>
                <a:t>Параметры функции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2726" y="2318"/>
              <a:ext cx="628" cy="227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8"/>
            <p:cNvSpPr>
              <a:spLocks noEditPoints="1"/>
            </p:cNvSpPr>
            <p:nvPr/>
          </p:nvSpPr>
          <p:spPr bwMode="auto">
            <a:xfrm>
              <a:off x="2723" y="2316"/>
              <a:ext cx="634" cy="2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168" y="0"/>
                </a:cxn>
                <a:cxn ang="0">
                  <a:pos x="2176" y="8"/>
                </a:cxn>
                <a:cxn ang="0">
                  <a:pos x="2176" y="776"/>
                </a:cxn>
                <a:cxn ang="0">
                  <a:pos x="2168" y="784"/>
                </a:cxn>
                <a:cxn ang="0">
                  <a:pos x="8" y="784"/>
                </a:cxn>
                <a:cxn ang="0">
                  <a:pos x="0" y="776"/>
                </a:cxn>
                <a:cxn ang="0">
                  <a:pos x="0" y="8"/>
                </a:cxn>
                <a:cxn ang="0">
                  <a:pos x="16" y="776"/>
                </a:cxn>
                <a:cxn ang="0">
                  <a:pos x="8" y="768"/>
                </a:cxn>
                <a:cxn ang="0">
                  <a:pos x="2168" y="768"/>
                </a:cxn>
                <a:cxn ang="0">
                  <a:pos x="2160" y="776"/>
                </a:cxn>
                <a:cxn ang="0">
                  <a:pos x="2160" y="8"/>
                </a:cxn>
                <a:cxn ang="0">
                  <a:pos x="2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776"/>
                </a:cxn>
              </a:cxnLst>
              <a:rect l="0" t="0" r="r" b="b"/>
              <a:pathLst>
                <a:path w="2176" h="78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lnTo>
                    <a:pt x="2176" y="776"/>
                  </a:lnTo>
                  <a:cubicBezTo>
                    <a:pt x="2176" y="781"/>
                    <a:pt x="2173" y="784"/>
                    <a:pt x="2168" y="784"/>
                  </a:cubicBezTo>
                  <a:lnTo>
                    <a:pt x="8" y="784"/>
                  </a:lnTo>
                  <a:cubicBezTo>
                    <a:pt x="4" y="784"/>
                    <a:pt x="0" y="781"/>
                    <a:pt x="0" y="776"/>
                  </a:cubicBezTo>
                  <a:lnTo>
                    <a:pt x="0" y="8"/>
                  </a:lnTo>
                  <a:close/>
                  <a:moveTo>
                    <a:pt x="16" y="776"/>
                  </a:moveTo>
                  <a:lnTo>
                    <a:pt x="8" y="768"/>
                  </a:lnTo>
                  <a:lnTo>
                    <a:pt x="2168" y="768"/>
                  </a:lnTo>
                  <a:lnTo>
                    <a:pt x="2160" y="776"/>
                  </a:lnTo>
                  <a:lnTo>
                    <a:pt x="2160" y="8"/>
                  </a:lnTo>
                  <a:lnTo>
                    <a:pt x="2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77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2781" y="2348"/>
              <a:ext cx="52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Заголовок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Ethernet &amp; IP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2888" y="245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77" y="308727"/>
            <a:ext cx="6117983" cy="644740"/>
          </a:xfrm>
        </p:spPr>
        <p:txBody>
          <a:bodyPr/>
          <a:lstStyle/>
          <a:p>
            <a:pPr algn="ctr"/>
            <a:r>
              <a:rPr lang="ru-RU" sz="2800" b="1" smtClean="0">
                <a:latin typeface="+mn-lt"/>
                <a:ea typeface="Tahoma" pitchFamily="34" charset="0"/>
                <a:cs typeface="Tahoma" pitchFamily="34" charset="0"/>
              </a:rPr>
              <a:t>Как защитный экран анализирует пакеты , приходящие из сети</a:t>
            </a:r>
            <a:endParaRPr lang="he-IL" sz="28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33517767"/>
              </p:ext>
            </p:extLst>
          </p:nvPr>
        </p:nvGraphicFramePr>
        <p:xfrm>
          <a:off x="273133" y="1464747"/>
          <a:ext cx="8431481" cy="520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4046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latin typeface="+mn-lt"/>
                <a:ea typeface="Tahoma" pitchFamily="34" charset="0"/>
                <a:cs typeface="Tahoma" pitchFamily="34" charset="0"/>
              </a:rPr>
              <a:t>Пример логики защитного экрана при работе с интеллектуальными счетчиками</a:t>
            </a:r>
            <a:endParaRPr lang="en-US" sz="28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84575" y="1426096"/>
            <a:ext cx="3764911" cy="2665943"/>
          </a:xfrm>
        </p:spPr>
        <p:txBody>
          <a:bodyPr/>
          <a:lstStyle/>
          <a:p>
            <a:pPr marL="342900" lvl="1" indent="-342900">
              <a:buNone/>
            </a:pPr>
            <a:r>
              <a:rPr lang="ru-RU" sz="1800" smtClean="0">
                <a:sym typeface="Wingdings" pitchFamily="2" charset="2"/>
              </a:rPr>
              <a:t>Ситуация</a:t>
            </a:r>
            <a:r>
              <a:rPr lang="en-US" sz="1800" smtClean="0">
                <a:sym typeface="Wingdings" pitchFamily="2" charset="2"/>
              </a:rPr>
              <a:t>:</a:t>
            </a:r>
            <a:endParaRPr lang="en-US" sz="1800" dirty="0" smtClean="0">
              <a:sym typeface="Wingdings" pitchFamily="2" charset="2"/>
            </a:endParaRPr>
          </a:p>
          <a:p>
            <a:pPr marL="342900" lvl="1" indent="-342900">
              <a:buFontTx/>
              <a:buChar char="•"/>
            </a:pPr>
            <a:r>
              <a:rPr lang="ru-RU" sz="1600" smtClean="0">
                <a:sym typeface="Wingdings" pitchFamily="2" charset="2"/>
              </a:rPr>
              <a:t>Внешняя атака со стороны сети </a:t>
            </a:r>
            <a:r>
              <a:rPr lang="en-US" sz="1600" smtClean="0">
                <a:sym typeface="Wingdings" pitchFamily="2" charset="2"/>
              </a:rPr>
              <a:t>Smart-Grid</a:t>
            </a:r>
            <a:r>
              <a:rPr lang="ru-RU" sz="1600" smtClean="0">
                <a:sym typeface="Wingdings" pitchFamily="2" charset="2"/>
              </a:rPr>
              <a:t> на удаленные  интеллектуальные счетчики</a:t>
            </a:r>
            <a:endParaRPr lang="en-US" sz="1600" dirty="0" smtClean="0">
              <a:sym typeface="Wingdings" pitchFamily="2" charset="2"/>
            </a:endParaRPr>
          </a:p>
          <a:p>
            <a:pPr marL="342900" lvl="1" indent="-342900">
              <a:buNone/>
            </a:pPr>
            <a:r>
              <a:rPr lang="ru-RU" sz="1800" smtClean="0">
                <a:sym typeface="Wingdings" pitchFamily="2" charset="2"/>
              </a:rPr>
              <a:t>Решение</a:t>
            </a:r>
            <a:endParaRPr lang="en-US" sz="1800" dirty="0" smtClean="0">
              <a:sym typeface="Wingdings" pitchFamily="2" charset="2"/>
            </a:endParaRPr>
          </a:p>
          <a:p>
            <a:pPr marL="342900" lvl="1" indent="-342900">
              <a:buFontTx/>
              <a:buChar char="•"/>
            </a:pPr>
            <a:r>
              <a:rPr lang="ru-RU" sz="1600" smtClean="0">
                <a:sym typeface="Wingdings" pitchFamily="2" charset="2"/>
              </a:rPr>
              <a:t>Защитный экран сервисов с протоколом </a:t>
            </a:r>
            <a:r>
              <a:rPr lang="en-US" sz="1600" smtClean="0">
                <a:sym typeface="Wingdings" pitchFamily="2" charset="2"/>
              </a:rPr>
              <a:t>IEC104</a:t>
            </a:r>
            <a:r>
              <a:rPr lang="ru-RU" sz="1600" smtClean="0">
                <a:sym typeface="Wingdings" pitchFamily="2" charset="2"/>
              </a:rPr>
              <a:t> позволяет </a:t>
            </a:r>
            <a:r>
              <a:rPr lang="ru-RU" sz="1600" u="sng" smtClean="0">
                <a:sym typeface="Wingdings" pitchFamily="2" charset="2"/>
              </a:rPr>
              <a:t>только мониторить </a:t>
            </a:r>
            <a:r>
              <a:rPr lang="ru-RU" sz="1600" smtClean="0">
                <a:sym typeface="Wingdings" pitchFamily="2" charset="2"/>
              </a:rPr>
              <a:t>информацию с удаленных счетчиков.</a:t>
            </a:r>
            <a:endParaRPr lang="en-US" sz="1600" dirty="0" smtClean="0">
              <a:sym typeface="Wingdings" pitchFamily="2" charset="2"/>
            </a:endParaRPr>
          </a:p>
        </p:txBody>
      </p:sp>
      <p:grpSp>
        <p:nvGrpSpPr>
          <p:cNvPr id="4" name="Group 56"/>
          <p:cNvGrpSpPr/>
          <p:nvPr/>
        </p:nvGrpSpPr>
        <p:grpSpPr>
          <a:xfrm>
            <a:off x="4339988" y="1298096"/>
            <a:ext cx="4654664" cy="2209379"/>
            <a:chOff x="4326343" y="1543759"/>
            <a:chExt cx="4668309" cy="2359500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26343" y="1543759"/>
              <a:ext cx="4667534" cy="23595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17856" y="1664084"/>
              <a:ext cx="2576796" cy="110947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449" y="2797788"/>
              <a:ext cx="2565778" cy="108539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Oval 32"/>
            <p:cNvSpPr/>
            <p:nvPr/>
          </p:nvSpPr>
          <p:spPr bwMode="auto">
            <a:xfrm>
              <a:off x="6226926" y="2760862"/>
              <a:ext cx="1531904" cy="33002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3208" y="4161726"/>
            <a:ext cx="7552831" cy="2465723"/>
            <a:chOff x="485701" y="3591710"/>
            <a:chExt cx="7552831" cy="2465723"/>
          </a:xfrm>
        </p:grpSpPr>
        <p:sp>
          <p:nvSpPr>
            <p:cNvPr id="41" name="Cloud 40"/>
            <p:cNvSpPr/>
            <p:nvPr/>
          </p:nvSpPr>
          <p:spPr bwMode="auto">
            <a:xfrm rot="233901">
              <a:off x="1745171" y="4109343"/>
              <a:ext cx="2743200" cy="1371600"/>
            </a:xfrm>
            <a:prstGeom prst="cloud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" name="Picture 76" descr="MCj02790920000[1]"/>
            <p:cNvPicPr>
              <a:picLocks noChangeAspect="1" noChangeArrowheads="1"/>
            </p:cNvPicPr>
            <p:nvPr/>
          </p:nvPicPr>
          <p:blipFill>
            <a:blip r:embed="rId6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820" y="4531187"/>
              <a:ext cx="515020" cy="606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76" descr="MCj02790920000[1]"/>
            <p:cNvPicPr>
              <a:picLocks noChangeAspect="1" noChangeArrowheads="1"/>
            </p:cNvPicPr>
            <p:nvPr/>
          </p:nvPicPr>
          <p:blipFill>
            <a:blip r:embed="rId6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469" y="4942897"/>
              <a:ext cx="515020" cy="606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6" descr="MCj02790920000[1]"/>
            <p:cNvPicPr>
              <a:picLocks noChangeAspect="1" noChangeArrowheads="1"/>
            </p:cNvPicPr>
            <p:nvPr/>
          </p:nvPicPr>
          <p:blipFill>
            <a:blip r:embed="rId6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736" y="5204473"/>
              <a:ext cx="515020" cy="606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76" descr="MCj02790920000[1]"/>
            <p:cNvPicPr>
              <a:picLocks noChangeAspect="1" noChangeArrowheads="1"/>
            </p:cNvPicPr>
            <p:nvPr/>
          </p:nvPicPr>
          <p:blipFill>
            <a:blip r:embed="rId6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430" y="4986115"/>
              <a:ext cx="515020" cy="606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01" y="4850702"/>
              <a:ext cx="1083789" cy="594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4" descr="http://www.neuhaus.de/English/Support/ZDUE/ZDUE-DC-MUC/Pictures/ZDUE-DC-MUC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203" y="4775101"/>
              <a:ext cx="668654" cy="383760"/>
            </a:xfrm>
            <a:prstGeom prst="rect">
              <a:avLst/>
            </a:prstGeom>
            <a:noFill/>
          </p:spPr>
        </p:pic>
        <p:pic>
          <p:nvPicPr>
            <p:cNvPr id="36" name="Picture 35" descr="View Details 48 n p8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765" y="5501411"/>
              <a:ext cx="457200" cy="457200"/>
            </a:xfrm>
            <a:prstGeom prst="rect">
              <a:avLst/>
            </a:prstGeom>
          </p:spPr>
        </p:pic>
        <p:pic>
          <p:nvPicPr>
            <p:cNvPr id="37" name="Picture 36" descr="Satec PM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03440" y="5402939"/>
              <a:ext cx="504874" cy="506977"/>
            </a:xfrm>
            <a:prstGeom prst="rect">
              <a:avLst/>
            </a:prstGeom>
          </p:spPr>
        </p:pic>
        <p:sp>
          <p:nvSpPr>
            <p:cNvPr id="38" name="Rounded Rectangle 37"/>
            <p:cNvSpPr/>
            <p:nvPr/>
          </p:nvSpPr>
          <p:spPr bwMode="auto">
            <a:xfrm>
              <a:off x="4299044" y="4544714"/>
              <a:ext cx="1883391" cy="1464473"/>
            </a:xfrm>
            <a:prstGeom prst="roundRect">
              <a:avLst/>
            </a:prstGeom>
            <a:noFill/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" name="Picture 76" descr="MCj02790920000[1]"/>
            <p:cNvPicPr>
              <a:picLocks noChangeAspect="1" noChangeArrowheads="1"/>
            </p:cNvPicPr>
            <p:nvPr/>
          </p:nvPicPr>
          <p:blipFill>
            <a:blip r:embed="rId6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519" y="4560742"/>
              <a:ext cx="515020" cy="606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2" descr="Layer2_switch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655" y="4830451"/>
              <a:ext cx="515493" cy="376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Straight Connector 49"/>
            <p:cNvCxnSpPr/>
            <p:nvPr/>
          </p:nvCxnSpPr>
          <p:spPr bwMode="auto">
            <a:xfrm rot="16200000" flipV="1">
              <a:off x="4593740" y="5387441"/>
              <a:ext cx="33482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1" name="Picture 4" descr="D:\Ilan_b\My Documents\RADiFlow\NMS\Hirschmann Icons\icons\objects\brickwall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624" y="5166589"/>
              <a:ext cx="291051" cy="155448"/>
            </a:xfrm>
            <a:prstGeom prst="rect">
              <a:avLst/>
            </a:prstGeom>
            <a:noFill/>
          </p:spPr>
        </p:pic>
        <p:cxnSp>
          <p:nvCxnSpPr>
            <p:cNvPr id="52" name="Straight Connector 51"/>
            <p:cNvCxnSpPr/>
            <p:nvPr/>
          </p:nvCxnSpPr>
          <p:spPr bwMode="auto">
            <a:xfrm rot="10800000">
              <a:off x="5131918" y="5242428"/>
              <a:ext cx="204268" cy="18486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3" name="Picture 4" descr="D:\Ilan_b\My Documents\RADiFlow\NMS\Hirschmann Icons\icons\objects\brickwall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742" y="5155216"/>
              <a:ext cx="291051" cy="155448"/>
            </a:xfrm>
            <a:prstGeom prst="rect">
              <a:avLst/>
            </a:prstGeom>
            <a:noFill/>
          </p:spPr>
        </p:pic>
        <p:cxnSp>
          <p:nvCxnSpPr>
            <p:cNvPr id="54" name="Straight Connector 53"/>
            <p:cNvCxnSpPr/>
            <p:nvPr/>
          </p:nvCxnSpPr>
          <p:spPr bwMode="auto">
            <a:xfrm rot="10800000">
              <a:off x="5239008" y="4937721"/>
              <a:ext cx="26477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5" name="Picture 4" descr="D:\Ilan_b\My Documents\RADiFlow\NMS\Hirschmann Icons\icons\objects\brickwall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606" y="4884535"/>
              <a:ext cx="291051" cy="155448"/>
            </a:xfrm>
            <a:prstGeom prst="rect">
              <a:avLst/>
            </a:prstGeom>
            <a:noFill/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91378" y="5158870"/>
              <a:ext cx="2047154" cy="898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1269264" y="3591710"/>
              <a:ext cx="1828800" cy="82296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488" y="3642467"/>
              <a:ext cx="552578" cy="492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Text Box 101"/>
            <p:cNvSpPr txBox="1">
              <a:spLocks noChangeArrowheads="1"/>
            </p:cNvSpPr>
            <p:nvPr/>
          </p:nvSpPr>
          <p:spPr bwMode="auto">
            <a:xfrm>
              <a:off x="2248808" y="3745975"/>
              <a:ext cx="926183" cy="577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050" i="0" smtClean="0"/>
                <a:t>Центр обработки данных</a:t>
              </a:r>
              <a:endParaRPr lang="en-US" sz="1050" i="0" dirty="0"/>
            </a:p>
          </p:txBody>
        </p:sp>
        <p:pic>
          <p:nvPicPr>
            <p:cNvPr id="45" name="Picture 15" descr="msc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251" y="3904515"/>
              <a:ext cx="597285" cy="42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Rounded Rectangle 45"/>
            <p:cNvSpPr/>
            <p:nvPr/>
          </p:nvSpPr>
          <p:spPr bwMode="auto">
            <a:xfrm>
              <a:off x="3275473" y="3591710"/>
              <a:ext cx="2164254" cy="82254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101"/>
            <p:cNvSpPr txBox="1">
              <a:spLocks noChangeArrowheads="1"/>
            </p:cNvSpPr>
            <p:nvPr/>
          </p:nvSpPr>
          <p:spPr bwMode="auto">
            <a:xfrm>
              <a:off x="4195634" y="3745975"/>
              <a:ext cx="125472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i="0" smtClean="0"/>
                <a:t>Контрольный центр</a:t>
              </a:r>
              <a:endParaRPr lang="en-US" i="0" dirty="0"/>
            </a:p>
          </p:txBody>
        </p:sp>
        <p:pic>
          <p:nvPicPr>
            <p:cNvPr id="59" name="Picture 1303" descr="controom-l"/>
            <p:cNvPicPr preferRelativeResize="0"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7154" y="3719503"/>
              <a:ext cx="687994" cy="61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 bwMode="auto">
          <a:xfrm>
            <a:off x="5071831" y="3812929"/>
            <a:ext cx="2238398" cy="212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latin typeface="+mn-lt"/>
                <a:ea typeface="Tahoma" pitchFamily="34" charset="0"/>
                <a:cs typeface="Tahoma" pitchFamily="34" charset="0"/>
              </a:rPr>
              <a:t>Защищенный удаленный доступ</a:t>
            </a:r>
            <a:endParaRPr lang="en-US" sz="28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5383" y="1229514"/>
            <a:ext cx="8420862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2D5793"/>
              </a:buClr>
              <a:buFont typeface="Arial" pitchFamily="34" charset="0"/>
              <a:buChar char="•"/>
            </a:pPr>
            <a:r>
              <a:rPr lang="ru-RU" sz="1600" b="0" i="0" smtClean="0">
                <a:latin typeface="+mn-lt"/>
                <a:cs typeface="+mn-cs"/>
              </a:rPr>
              <a:t>Использование защищенных </a:t>
            </a:r>
            <a:r>
              <a:rPr lang="en-US" sz="1600" b="0" i="0" smtClean="0">
                <a:latin typeface="+mn-lt"/>
                <a:cs typeface="+mn-cs"/>
              </a:rPr>
              <a:t>SSH-</a:t>
            </a:r>
            <a:r>
              <a:rPr lang="ru-RU" sz="1600" b="0" i="0" smtClean="0">
                <a:latin typeface="+mn-lt"/>
                <a:cs typeface="+mn-cs"/>
              </a:rPr>
              <a:t>туннелей , организуемых на защищаемой стороне</a:t>
            </a:r>
          </a:p>
          <a:p>
            <a:pPr marL="342900" indent="-342900" algn="l">
              <a:spcBef>
                <a:spcPct val="20000"/>
              </a:spcBef>
              <a:buClr>
                <a:srgbClr val="2D5793"/>
              </a:buClr>
              <a:buFont typeface="Arial" pitchFamily="34" charset="0"/>
              <a:buChar char="•"/>
            </a:pPr>
            <a:r>
              <a:rPr lang="ru-RU" sz="1600" b="0" i="0" smtClean="0">
                <a:latin typeface="+mn-lt"/>
                <a:cs typeface="+mn-cs"/>
              </a:rPr>
              <a:t>Установка прав доступа для каждого пользователя  с использованием </a:t>
            </a:r>
            <a:r>
              <a:rPr lang="en-US" sz="1600" b="0" i="0" smtClean="0">
                <a:latin typeface="+mn-lt"/>
              </a:rPr>
              <a:t>RADIUS</a:t>
            </a:r>
            <a:r>
              <a:rPr lang="en-US" sz="1600" b="0" i="0" dirty="0" smtClean="0">
                <a:latin typeface="+mn-lt"/>
              </a:rPr>
              <a:t>.</a:t>
            </a:r>
          </a:p>
          <a:p>
            <a:pPr marL="342900" indent="-342900" algn="l">
              <a:spcBef>
                <a:spcPct val="20000"/>
              </a:spcBef>
              <a:buClr>
                <a:srgbClr val="2D5793"/>
              </a:buClr>
              <a:buFont typeface="Arial" pitchFamily="34" charset="0"/>
              <a:buChar char="•"/>
            </a:pPr>
            <a:r>
              <a:rPr lang="ru-RU" sz="1600" b="0" i="0" smtClean="0">
                <a:latin typeface="+mn-lt"/>
              </a:rPr>
              <a:t>Журнал событий с фиксацией сессий доступа  для проверки и расследований</a:t>
            </a:r>
            <a:endParaRPr lang="en-US" sz="1600" b="0" i="0" dirty="0" smtClean="0">
              <a:latin typeface="+mn-lt"/>
              <a:cs typeface="+mn-cs"/>
            </a:endParaRPr>
          </a:p>
          <a:p>
            <a:pPr marL="342900" indent="-342900" algn="l">
              <a:spcBef>
                <a:spcPct val="20000"/>
              </a:spcBef>
              <a:buClr>
                <a:srgbClr val="2D5793"/>
              </a:buClr>
              <a:buFont typeface="Arial" pitchFamily="34" charset="0"/>
              <a:buChar char="•"/>
            </a:pPr>
            <a:r>
              <a:rPr lang="en-US" sz="1600" b="0" i="0" smtClean="0">
                <a:latin typeface="+mn-lt"/>
              </a:rPr>
              <a:t>Proxy-</a:t>
            </a:r>
            <a:r>
              <a:rPr lang="ru-RU" sz="1600" b="0" i="0" smtClean="0">
                <a:latin typeface="+mn-lt"/>
              </a:rPr>
              <a:t>шлюз, скрывающий сессии доступа внутри локальной сети</a:t>
            </a:r>
            <a:endParaRPr lang="en-US" sz="1600" b="0" i="0" dirty="0" smtClean="0">
              <a:latin typeface="+mn-lt"/>
              <a:cs typeface="+mn-cs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14" y="3420629"/>
            <a:ext cx="970440" cy="63613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67734" y="3733080"/>
            <a:ext cx="1243082" cy="27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mtClean="0"/>
              <a:t>Контроллер</a:t>
            </a:r>
            <a:endParaRPr lang="en-US" sz="1200" dirty="0" smtClean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69" y="3466076"/>
            <a:ext cx="935603" cy="66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095153" y="4341613"/>
            <a:ext cx="2871401" cy="83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smtClean="0"/>
              <a:t>Меню приложений,  разрешенных пользователю</a:t>
            </a:r>
            <a:endParaRPr lang="en-US" sz="1200" dirty="0" smtClean="0"/>
          </a:p>
          <a:p>
            <a:pPr algn="l"/>
            <a:endParaRPr lang="en-US" sz="1200" dirty="0" smtClean="0"/>
          </a:p>
          <a:p>
            <a:pPr algn="l"/>
            <a:endParaRPr lang="en-US" sz="12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6887441" y="3015196"/>
            <a:ext cx="1863155" cy="4319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ru-RU" sz="1100" smtClean="0"/>
              <a:t>Обслуживающий персонал</a:t>
            </a:r>
            <a:endParaRPr lang="he-IL" sz="1100" dirty="0"/>
          </a:p>
        </p:txBody>
      </p:sp>
      <p:sp>
        <p:nvSpPr>
          <p:cNvPr id="50" name="Vertical Scroll 49"/>
          <p:cNvSpPr/>
          <p:nvPr/>
        </p:nvSpPr>
        <p:spPr bwMode="auto">
          <a:xfrm>
            <a:off x="1621949" y="4751869"/>
            <a:ext cx="2315688" cy="937220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1000" i="0" dirty="0"/>
              <a:t>104 RTU | Port x | IP x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000" i="0" dirty="0"/>
              <a:t>61850 IED | Port y | IP y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000" i="0" dirty="0"/>
              <a:t>101 Server | serial port 5 | </a:t>
            </a:r>
            <a:r>
              <a:rPr lang="en-US" sz="1000" i="0" dirty="0" smtClean="0"/>
              <a:t>2</a:t>
            </a:r>
            <a:endParaRPr lang="en-US" sz="1000" i="0" dirty="0"/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000" i="0" dirty="0"/>
              <a:t>..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000" i="0" dirty="0"/>
              <a:t>..</a:t>
            </a:r>
          </a:p>
        </p:txBody>
      </p:sp>
      <p:sp>
        <p:nvSpPr>
          <p:cNvPr id="51" name="Vertical Scroll 50"/>
          <p:cNvSpPr/>
          <p:nvPr/>
        </p:nvSpPr>
        <p:spPr bwMode="auto">
          <a:xfrm>
            <a:off x="5012456" y="4572000"/>
            <a:ext cx="2309649" cy="1562985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69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ru-RU" sz="1000" smtClean="0"/>
              <a:t>Определенные заранее допустимые пользователи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ru-RU" sz="1000" smtClean="0"/>
              <a:t>Опеределенное заранее время сессий для пользователя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ru-RU" sz="1000" smtClean="0"/>
              <a:t>Аутентификация пользователей</a:t>
            </a:r>
            <a:endParaRPr lang="en-US" sz="1000" dirty="0"/>
          </a:p>
        </p:txBody>
      </p:sp>
      <p:sp>
        <p:nvSpPr>
          <p:cNvPr id="52" name="Cloud 51"/>
          <p:cNvSpPr/>
          <p:nvPr/>
        </p:nvSpPr>
        <p:spPr bwMode="auto">
          <a:xfrm>
            <a:off x="5137045" y="3359199"/>
            <a:ext cx="1733797" cy="880962"/>
          </a:xfrm>
          <a:prstGeom prst="cloud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0" i="0" smtClean="0"/>
              <a:t>Интернет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>
            <a:stCxn id="46" idx="3"/>
          </p:cNvCxnSpPr>
          <p:nvPr/>
        </p:nvCxnSpPr>
        <p:spPr bwMode="auto">
          <a:xfrm flipV="1">
            <a:off x="2605772" y="3774835"/>
            <a:ext cx="1521871" cy="259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5346" y="3028208"/>
            <a:ext cx="1412914" cy="172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latin typeface="+mn-lt"/>
                <a:ea typeface="Tahoma" pitchFamily="34" charset="0"/>
                <a:cs typeface="Tahoma" pitchFamily="34" charset="0"/>
              </a:rPr>
              <a:t>VPN </a:t>
            </a:r>
            <a:r>
              <a:rPr lang="ru-RU" sz="2800" b="1" smtClean="0">
                <a:latin typeface="+mn-lt"/>
                <a:ea typeface="Tahoma" pitchFamily="34" charset="0"/>
                <a:cs typeface="Tahoma" pitchFamily="34" charset="0"/>
              </a:rPr>
              <a:t>для защищенных соединений</a:t>
            </a:r>
            <a:endParaRPr lang="he-IL" sz="28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DM VPN (layer-3</a:t>
            </a:r>
            <a:r>
              <a:rPr lang="en-US" smtClean="0"/>
              <a:t>) </a:t>
            </a:r>
            <a:r>
              <a:rPr lang="ru-RU" smtClean="0"/>
              <a:t>между оброудованием</a:t>
            </a:r>
            <a:r>
              <a:rPr lang="en-US" smtClean="0"/>
              <a:t> SecFlow </a:t>
            </a:r>
            <a:r>
              <a:rPr lang="ru-RU" smtClean="0"/>
              <a:t>и оброудованием других производителей  на стороне концентрации трафика </a:t>
            </a:r>
            <a:r>
              <a:rPr lang="en-US" smtClean="0"/>
              <a:t>(</a:t>
            </a:r>
            <a:r>
              <a:rPr lang="ru-RU" smtClean="0"/>
              <a:t> например</a:t>
            </a:r>
            <a:r>
              <a:rPr lang="en-US" smtClean="0"/>
              <a:t>, </a:t>
            </a:r>
            <a:r>
              <a:rPr lang="en-US" dirty="0" err="1" smtClean="0"/>
              <a:t>Plao</a:t>
            </a:r>
            <a:r>
              <a:rPr lang="en-US" dirty="0" smtClean="0"/>
              <a:t> Alto, </a:t>
            </a:r>
            <a:r>
              <a:rPr lang="en-US" dirty="0" err="1" smtClean="0"/>
              <a:t>Fortigate</a:t>
            </a:r>
            <a:r>
              <a:rPr lang="en-US" dirty="0" smtClean="0"/>
              <a:t>, </a:t>
            </a:r>
            <a:r>
              <a:rPr lang="en-US" smtClean="0"/>
              <a:t>Cisco </a:t>
            </a:r>
            <a:r>
              <a:rPr lang="ru-RU" smtClean="0"/>
              <a:t>и т.д.</a:t>
            </a:r>
            <a:r>
              <a:rPr lang="en-US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ru-RU" smtClean="0"/>
              <a:t>Сети </a:t>
            </a:r>
            <a:r>
              <a:rPr lang="en-US" smtClean="0"/>
              <a:t>IPsec VPN</a:t>
            </a:r>
            <a:r>
              <a:rPr lang="ru-RU" smtClean="0"/>
              <a:t> между оборудованием </a:t>
            </a:r>
            <a:r>
              <a:rPr lang="en-US" smtClean="0"/>
              <a:t> Secflow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836829" y="1467194"/>
            <a:ext cx="415104" cy="645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191112" y="1996930"/>
            <a:ext cx="423752" cy="255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endCxn id="8" idx="0"/>
          </p:cNvCxnSpPr>
          <p:nvPr/>
        </p:nvCxnSpPr>
        <p:spPr bwMode="auto">
          <a:xfrm flipH="1">
            <a:off x="6619501" y="2061158"/>
            <a:ext cx="598769" cy="84786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5622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Организация  защищенного </a:t>
            </a:r>
            <a:r>
              <a:rPr lang="en-US" sz="2800" smtClean="0"/>
              <a:t>VPN </a:t>
            </a:r>
            <a:r>
              <a:rPr lang="ru-RU" sz="2800" dirty="0" smtClean="0"/>
              <a:t>по </a:t>
            </a:r>
            <a:r>
              <a:rPr lang="ru-RU" sz="2800" smtClean="0"/>
              <a:t>сетям связи общего пользования</a:t>
            </a:r>
            <a:endParaRPr lang="he-IL" sz="2800" dirty="0"/>
          </a:p>
        </p:txBody>
      </p:sp>
      <p:sp>
        <p:nvSpPr>
          <p:cNvPr id="72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10206" y="1176714"/>
            <a:ext cx="7124700" cy="2665943"/>
          </a:xfrm>
        </p:spPr>
        <p:txBody>
          <a:bodyPr/>
          <a:lstStyle/>
          <a:p>
            <a:r>
              <a:rPr lang="ru-RU" sz="1800" dirty="0" smtClean="0"/>
              <a:t>Соединение частных подсетей по  сети общедоступной связи</a:t>
            </a:r>
          </a:p>
          <a:p>
            <a:r>
              <a:rPr lang="ru-RU" sz="1800" dirty="0" smtClean="0"/>
              <a:t>Удаленное использование соединения сайта  через туннели «</a:t>
            </a:r>
            <a:r>
              <a:rPr lang="ru-RU" sz="1800" dirty="0" err="1" smtClean="0"/>
              <a:t>точка-многоточка</a:t>
            </a:r>
            <a:r>
              <a:rPr lang="ru-RU" sz="1800" dirty="0" smtClean="0"/>
              <a:t>» </a:t>
            </a:r>
          </a:p>
          <a:p>
            <a:r>
              <a:rPr lang="ru-RU" sz="1800" dirty="0" smtClean="0"/>
              <a:t>Использование IP</a:t>
            </a:r>
            <a:r>
              <a:rPr lang="en-US" sz="1800" dirty="0" smtClean="0"/>
              <a:t>Sec </a:t>
            </a:r>
            <a:r>
              <a:rPr lang="ru-RU" sz="1800" dirty="0" smtClean="0"/>
              <a:t>для шифрования в туннелях</a:t>
            </a:r>
          </a:p>
          <a:p>
            <a:r>
              <a:rPr lang="ru-RU" sz="1800" dirty="0" smtClean="0"/>
              <a:t>Сертификаты для </a:t>
            </a:r>
            <a:r>
              <a:rPr lang="ru-RU" sz="1800" dirty="0" err="1" smtClean="0"/>
              <a:t>аутентифицикации</a:t>
            </a:r>
            <a:r>
              <a:rPr lang="ru-RU" sz="1800" dirty="0" smtClean="0"/>
              <a:t> удаленных подключений</a:t>
            </a:r>
          </a:p>
          <a:p>
            <a:r>
              <a:rPr lang="ru-RU" sz="1800" dirty="0" smtClean="0"/>
              <a:t>Доступные режимы </a:t>
            </a:r>
            <a:r>
              <a:rPr lang="en-US" sz="1800" dirty="0" smtClean="0"/>
              <a:t>L2 </a:t>
            </a:r>
            <a:r>
              <a:rPr lang="ru-RU" sz="1800" dirty="0" smtClean="0"/>
              <a:t> или L3 VPN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7664457" y="2690743"/>
            <a:ext cx="6350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836829" y="1467194"/>
            <a:ext cx="415104" cy="645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191112" y="1996930"/>
            <a:ext cx="423752" cy="255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endCxn id="8" idx="0"/>
          </p:cNvCxnSpPr>
          <p:nvPr/>
        </p:nvCxnSpPr>
        <p:spPr bwMode="auto">
          <a:xfrm flipH="1">
            <a:off x="6619501" y="2270708"/>
            <a:ext cx="598769" cy="84786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70"/>
          <p:cNvGrpSpPr/>
          <p:nvPr/>
        </p:nvGrpSpPr>
        <p:grpSpPr>
          <a:xfrm>
            <a:off x="405322" y="3044610"/>
            <a:ext cx="8568298" cy="2881833"/>
            <a:chOff x="405322" y="3044610"/>
            <a:chExt cx="8568298" cy="28818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9490" y="3118570"/>
              <a:ext cx="1720021" cy="118585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261142" y="4090487"/>
              <a:ext cx="1484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Сервис-провайдер </a:t>
              </a:r>
              <a:r>
                <a:rPr lang="en-US" sz="1200" dirty="0" smtClean="0"/>
                <a:t> #1</a:t>
              </a:r>
              <a:endParaRPr lang="en-US" sz="1200" b="1" dirty="0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05322" y="5312121"/>
              <a:ext cx="572489" cy="510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085681" y="4894316"/>
              <a:ext cx="1251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NAT </a:t>
              </a:r>
            </a:p>
            <a:p>
              <a:pPr algn="ctr"/>
              <a:r>
                <a:rPr lang="en-US" sz="1200" b="1" dirty="0" smtClean="0"/>
                <a:t>router</a:t>
              </a:r>
              <a:endParaRPr lang="en-US" sz="1200" b="1" dirty="0"/>
            </a:p>
          </p:txBody>
        </p:sp>
        <p:pic>
          <p:nvPicPr>
            <p:cNvPr id="40" name="Picture 15" descr="msc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8651428" y="3101890"/>
              <a:ext cx="322192" cy="240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42"/>
            <p:cNvGrpSpPr/>
            <p:nvPr/>
          </p:nvGrpSpPr>
          <p:grpSpPr>
            <a:xfrm>
              <a:off x="7947937" y="3777950"/>
              <a:ext cx="414855" cy="576686"/>
              <a:chOff x="6848965" y="1678616"/>
              <a:chExt cx="800783" cy="1219101"/>
            </a:xfrm>
          </p:grpSpPr>
          <p:pic>
            <p:nvPicPr>
              <p:cNvPr id="44" name="Picture 6" descr="http://www.broadbandbuyer.co.uk/images/products/solwise/NET-3G-OMNI-A0121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 flipH="1">
                <a:off x="7202073" y="1934452"/>
                <a:ext cx="447675" cy="963265"/>
              </a:xfrm>
              <a:prstGeom prst="rect">
                <a:avLst/>
              </a:prstGeom>
              <a:noFill/>
            </p:spPr>
          </p:pic>
          <p:pic>
            <p:nvPicPr>
              <p:cNvPr id="45" name="Picture 8" descr="http://www.easyvectors.com/assets/images/vectors/afbig/radio-wireless-tower-clip-art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1352094">
                <a:off x="6848965" y="1678616"/>
                <a:ext cx="390606" cy="779559"/>
              </a:xfrm>
              <a:prstGeom prst="rect">
                <a:avLst/>
              </a:prstGeom>
              <a:noFill/>
            </p:spPr>
          </p:pic>
        </p:grpSp>
        <p:cxnSp>
          <p:nvCxnSpPr>
            <p:cNvPr id="47" name="Straight Arrow Connector 46"/>
            <p:cNvCxnSpPr>
              <a:endCxn id="45" idx="1"/>
            </p:cNvCxnSpPr>
            <p:nvPr/>
          </p:nvCxnSpPr>
          <p:spPr bwMode="auto">
            <a:xfrm>
              <a:off x="7001299" y="3821374"/>
              <a:ext cx="954361" cy="1021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arrow"/>
              <a:tailEnd type="arrow"/>
            </a:ln>
            <a:effectLst/>
          </p:spPr>
        </p:cxn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8267" y="4740591"/>
              <a:ext cx="1720021" cy="1185852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>
              <a:endCxn id="45" idx="2"/>
            </p:cNvCxnSpPr>
            <p:nvPr/>
          </p:nvCxnSpPr>
          <p:spPr bwMode="auto">
            <a:xfrm rot="5400000" flipH="1" flipV="1">
              <a:off x="6949470" y="4266353"/>
              <a:ext cx="1162697" cy="8952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arrow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6929183" y="3206397"/>
              <a:ext cx="1251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Основная</a:t>
              </a:r>
              <a:endParaRPr lang="en-US" sz="1200" dirty="0" smtClean="0"/>
            </a:p>
            <a:p>
              <a:pPr algn="ctr"/>
              <a:r>
                <a:rPr lang="en-US" sz="1200" b="1" dirty="0" smtClean="0"/>
                <a:t>SIM</a:t>
              </a:r>
              <a:r>
                <a:rPr lang="ru-RU" sz="1200" b="1" dirty="0" smtClean="0"/>
                <a:t>-карта</a:t>
              </a:r>
              <a:endParaRPr lang="en-US" sz="12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85490" y="4910971"/>
              <a:ext cx="1251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Резервная</a:t>
              </a:r>
              <a:endParaRPr lang="en-US" sz="1200" dirty="0" smtClean="0"/>
            </a:p>
            <a:p>
              <a:pPr algn="ctr"/>
              <a:r>
                <a:rPr lang="en-US" sz="1200" b="1" dirty="0" smtClean="0"/>
                <a:t>SIM</a:t>
              </a:r>
              <a:r>
                <a:rPr lang="ru-RU" sz="1200" b="1" dirty="0" smtClean="0"/>
                <a:t>-карта</a:t>
              </a:r>
              <a:endParaRPr lang="en-US" sz="12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15634" y="3598616"/>
              <a:ext cx="909250" cy="24622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ACTIVE</a:t>
              </a:r>
              <a:endParaRPr lang="en-US" sz="10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42496" y="4680487"/>
              <a:ext cx="1251480" cy="24622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OFF</a:t>
              </a:r>
              <a:endParaRPr lang="en-US" sz="1000" b="1" dirty="0"/>
            </a:p>
          </p:txBody>
        </p:sp>
        <p:grpSp>
          <p:nvGrpSpPr>
            <p:cNvPr id="7" name="Group 66"/>
            <p:cNvGrpSpPr/>
            <p:nvPr/>
          </p:nvGrpSpPr>
          <p:grpSpPr>
            <a:xfrm>
              <a:off x="2569635" y="4067037"/>
              <a:ext cx="2162483" cy="1107282"/>
              <a:chOff x="667671" y="4398566"/>
              <a:chExt cx="1325563" cy="1025525"/>
            </a:xfrm>
          </p:grpSpPr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667671" y="4398566"/>
                <a:ext cx="1325563" cy="1025525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4623" y="4829969"/>
                <a:ext cx="1050878" cy="270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INTERNET</a:t>
                </a:r>
              </a:p>
            </p:txBody>
          </p:sp>
        </p:grpSp>
        <p:cxnSp>
          <p:nvCxnSpPr>
            <p:cNvPr id="63" name="Straight Connector 62"/>
            <p:cNvCxnSpPr>
              <a:stCxn id="11" idx="3"/>
            </p:cNvCxnSpPr>
            <p:nvPr/>
          </p:nvCxnSpPr>
          <p:spPr bwMode="auto">
            <a:xfrm flipV="1">
              <a:off x="4912367" y="3867618"/>
              <a:ext cx="858810" cy="3927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2183642" y="4940490"/>
              <a:ext cx="409433" cy="1910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567" y="4017444"/>
              <a:ext cx="685800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785" y="4592925"/>
              <a:ext cx="685800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7" name="Straight Connector 76"/>
            <p:cNvCxnSpPr>
              <a:stCxn id="76" idx="3"/>
            </p:cNvCxnSpPr>
            <p:nvPr/>
          </p:nvCxnSpPr>
          <p:spPr bwMode="auto">
            <a:xfrm>
              <a:off x="4955585" y="4835813"/>
              <a:ext cx="885651" cy="6642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903027" y="5308979"/>
              <a:ext cx="748352" cy="3571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3" name="Picture 92" descr="Satec PM.jp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8140493" y="3044610"/>
              <a:ext cx="365808" cy="367332"/>
            </a:xfrm>
            <a:prstGeom prst="rect">
              <a:avLst/>
            </a:prstGeom>
          </p:spPr>
        </p:pic>
        <p:cxnSp>
          <p:nvCxnSpPr>
            <p:cNvPr id="94" name="Straight Connector 93"/>
            <p:cNvCxnSpPr/>
            <p:nvPr/>
          </p:nvCxnSpPr>
          <p:spPr bwMode="auto">
            <a:xfrm rot="5400000" flipH="1" flipV="1">
              <a:off x="8349618" y="3572454"/>
              <a:ext cx="702108" cy="2051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>
              <a:endCxn id="93" idx="2"/>
            </p:cNvCxnSpPr>
            <p:nvPr/>
          </p:nvCxnSpPr>
          <p:spPr bwMode="auto">
            <a:xfrm rot="16200000" flipV="1">
              <a:off x="8113820" y="3621519"/>
              <a:ext cx="551794" cy="1326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Curved Connector 41"/>
            <p:cNvCxnSpPr>
              <a:endCxn id="58" idx="1"/>
            </p:cNvCxnSpPr>
            <p:nvPr/>
          </p:nvCxnSpPr>
          <p:spPr bwMode="auto">
            <a:xfrm flipV="1">
              <a:off x="2251881" y="3721727"/>
              <a:ext cx="4863753" cy="1556226"/>
            </a:xfrm>
            <a:prstGeom prst="curvedConnector3">
              <a:avLst>
                <a:gd name="adj1" fmla="val 35970"/>
              </a:avLst>
            </a:prstGeom>
            <a:solidFill>
              <a:schemeClr val="accent1"/>
            </a:solidFill>
            <a:ln w="1270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Curved Connector 56"/>
            <p:cNvCxnSpPr>
              <a:endCxn id="59" idx="1"/>
            </p:cNvCxnSpPr>
            <p:nvPr/>
          </p:nvCxnSpPr>
          <p:spPr bwMode="auto">
            <a:xfrm flipV="1">
              <a:off x="2251881" y="4803598"/>
              <a:ext cx="5090615" cy="47435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4581699" y="3482483"/>
              <a:ext cx="1264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0" dirty="0" smtClean="0"/>
                <a:t> Туннель </a:t>
              </a:r>
              <a:r>
                <a:rPr lang="en-US" sz="1200" b="0" dirty="0" smtClean="0"/>
                <a:t>IPSec</a:t>
              </a:r>
              <a:endParaRPr lang="en-US" sz="1200" b="0" dirty="0"/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50" y="4963689"/>
            <a:ext cx="685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5104783" y="5656051"/>
            <a:ext cx="148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Сервис-провайдер </a:t>
            </a:r>
            <a:r>
              <a:rPr lang="en-US" sz="1200" dirty="0" smtClean="0"/>
              <a:t> #</a:t>
            </a:r>
            <a:r>
              <a:rPr lang="ru-RU" sz="1200" dirty="0" smtClean="0"/>
              <a:t>2</a:t>
            </a:r>
            <a:endParaRPr lang="en-US" sz="1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004758" y="4525533"/>
            <a:ext cx="1264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dirty="0" smtClean="0"/>
              <a:t> Туннель </a:t>
            </a:r>
            <a:r>
              <a:rPr lang="en-US" sz="1200" b="0" dirty="0" smtClean="0"/>
              <a:t>IPSec</a:t>
            </a:r>
            <a:endParaRPr lang="en-US" sz="1200" b="0" dirty="0"/>
          </a:p>
        </p:txBody>
      </p:sp>
      <p:pic>
        <p:nvPicPr>
          <p:cNvPr id="49" name="Picture 5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35837" y="3855720"/>
            <a:ext cx="670140" cy="89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622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latin typeface="+mn-lt"/>
                <a:ea typeface="Tahoma" pitchFamily="34" charset="0"/>
                <a:cs typeface="Tahoma" pitchFamily="34" charset="0"/>
              </a:rPr>
              <a:t>Механизмы защиты. Обобщение</a:t>
            </a:r>
            <a:endParaRPr lang="en-US" sz="32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SzPct val="150000"/>
              <a:buFont typeface="Wingdings" pitchFamily="2" charset="2"/>
              <a:buChar char="ü"/>
            </a:pPr>
            <a:r>
              <a:rPr lang="ru-RU" altLang="zh-TW" b="1" smtClean="0">
                <a:solidFill>
                  <a:srgbClr val="C00000"/>
                </a:solidFill>
                <a:ea typeface="PMingLiU" pitchFamily="18" charset="-120"/>
              </a:rPr>
              <a:t>Проверка сервисов</a:t>
            </a:r>
            <a:r>
              <a:rPr lang="en-US" altLang="zh-TW" b="1" smtClean="0">
                <a:solidFill>
                  <a:srgbClr val="C00000"/>
                </a:solidFill>
                <a:ea typeface="PMingLiU" pitchFamily="18" charset="-120"/>
              </a:rPr>
              <a:t> </a:t>
            </a:r>
            <a:r>
              <a:rPr lang="en-US" altLang="zh-TW" sz="3600" b="1" smtClean="0">
                <a:ea typeface="PMingLiU" pitchFamily="18" charset="-120"/>
                <a:cs typeface="Arial" pitchFamily="34" charset="0"/>
              </a:rPr>
              <a:t> - </a:t>
            </a:r>
            <a:r>
              <a:rPr lang="ru-RU" altLang="zh-TW" sz="3600" b="1" smtClean="0">
                <a:ea typeface="PMingLiU" pitchFamily="18" charset="-120"/>
                <a:cs typeface="Arial" pitchFamily="34" charset="0"/>
              </a:rPr>
              <a:t> </a:t>
            </a:r>
            <a:r>
              <a:rPr lang="ru-RU" altLang="zh-TW" b="1" smtClean="0">
                <a:ea typeface="PMingLiU" pitchFamily="18" charset="-120"/>
                <a:cs typeface="Arial" pitchFamily="34" charset="0"/>
              </a:rPr>
              <a:t>сервис-ориентированные сетевые экраны для  трафика </a:t>
            </a:r>
            <a:r>
              <a:rPr lang="en-US" altLang="zh-TW" b="1" smtClean="0">
                <a:ea typeface="PMingLiU" pitchFamily="18" charset="-120"/>
                <a:cs typeface="Arial" pitchFamily="34" charset="0"/>
              </a:rPr>
              <a:t>SCADA</a:t>
            </a:r>
            <a:endParaRPr lang="ru-RU" altLang="zh-TW" b="1" smtClean="0">
              <a:ea typeface="PMingLiU" pitchFamily="18" charset="-120"/>
              <a:cs typeface="Arial" pitchFamily="34" charset="0"/>
            </a:endParaRPr>
          </a:p>
          <a:p>
            <a:pPr>
              <a:buSzPct val="150000"/>
              <a:buNone/>
            </a:pPr>
            <a:endParaRPr lang="en-US" altLang="zh-TW" b="1" dirty="0" smtClean="0">
              <a:ea typeface="PMingLiU" pitchFamily="18" charset="-120"/>
              <a:cs typeface="Arial" pitchFamily="34" charset="0"/>
            </a:endParaRPr>
          </a:p>
          <a:p>
            <a:pPr>
              <a:buSzPct val="150000"/>
              <a:buFont typeface="Wingdings" pitchFamily="2" charset="2"/>
              <a:buChar char="ü"/>
            </a:pPr>
            <a:r>
              <a:rPr lang="ru-RU" altLang="zh-TW" b="1" smtClean="0">
                <a:solidFill>
                  <a:srgbClr val="C00000"/>
                </a:solidFill>
                <a:ea typeface="PMingLiU" pitchFamily="18" charset="-120"/>
              </a:rPr>
              <a:t>Аутентификация удаленного доступа</a:t>
            </a:r>
            <a:r>
              <a:rPr lang="en-US" altLang="zh-TW" b="1" smtClean="0">
                <a:solidFill>
                  <a:srgbClr val="C00000"/>
                </a:solidFill>
                <a:ea typeface="PMingLiU" pitchFamily="18" charset="-120"/>
              </a:rPr>
              <a:t> – </a:t>
            </a:r>
            <a:r>
              <a:rPr lang="ru-RU" altLang="zh-TW" b="1" smtClean="0">
                <a:ea typeface="PMingLiU" pitchFamily="18" charset="-120"/>
              </a:rPr>
              <a:t>поддержка защищенного доступа по протоколу </a:t>
            </a:r>
            <a:r>
              <a:rPr lang="en-US" altLang="zh-TW" b="1" smtClean="0">
                <a:ea typeface="PMingLiU" pitchFamily="18" charset="-120"/>
                <a:cs typeface="Arial" pitchFamily="34" charset="0"/>
              </a:rPr>
              <a:t>reverse </a:t>
            </a:r>
            <a:r>
              <a:rPr lang="en-US" altLang="zh-TW" b="1" dirty="0" smtClean="0">
                <a:ea typeface="PMingLiU" pitchFamily="18" charset="-120"/>
                <a:cs typeface="Arial" pitchFamily="34" charset="0"/>
              </a:rPr>
              <a:t>SSH</a:t>
            </a:r>
          </a:p>
          <a:p>
            <a:pPr>
              <a:buSzPct val="150000"/>
              <a:buFont typeface="Wingdings" pitchFamily="2" charset="2"/>
              <a:buChar char="ü"/>
            </a:pPr>
            <a:endParaRPr lang="en-US" altLang="zh-TW" b="1" dirty="0" smtClean="0">
              <a:ea typeface="PMingLiU" pitchFamily="18" charset="-120"/>
              <a:cs typeface="Arial" pitchFamily="34" charset="0"/>
            </a:endParaRPr>
          </a:p>
          <a:p>
            <a:pPr>
              <a:lnSpc>
                <a:spcPct val="150000"/>
              </a:lnSpc>
              <a:buSzPct val="150000"/>
              <a:buFont typeface="Wingdings" pitchFamily="2" charset="2"/>
              <a:buChar char="ü"/>
            </a:pPr>
            <a:r>
              <a:rPr lang="ru-RU" altLang="zh-TW" b="1" smtClean="0">
                <a:solidFill>
                  <a:srgbClr val="C00000"/>
                </a:solidFill>
                <a:ea typeface="PMingLiU" pitchFamily="18" charset="-120"/>
              </a:rPr>
              <a:t>Сохранность данных</a:t>
            </a:r>
            <a:r>
              <a:rPr lang="en-US" altLang="zh-TW" b="1" smtClean="0">
                <a:solidFill>
                  <a:srgbClr val="C00000"/>
                </a:solidFill>
                <a:ea typeface="PMingLiU" pitchFamily="18" charset="-120"/>
              </a:rPr>
              <a:t> – </a:t>
            </a:r>
            <a:r>
              <a:rPr lang="ru-RU" altLang="zh-TW" b="1" smtClean="0">
                <a:ea typeface="PMingLiU" pitchFamily="18" charset="-120"/>
              </a:rPr>
              <a:t>сети </a:t>
            </a:r>
            <a:r>
              <a:rPr lang="en-US" altLang="zh-TW" b="1" smtClean="0">
                <a:ea typeface="PMingLiU" pitchFamily="18" charset="-120"/>
                <a:cs typeface="Arial" pitchFamily="34" charset="0"/>
              </a:rPr>
              <a:t>VPN </a:t>
            </a:r>
            <a:r>
              <a:rPr lang="ru-RU" altLang="zh-TW" b="1" smtClean="0">
                <a:ea typeface="PMingLiU" pitchFamily="18" charset="-120"/>
                <a:cs typeface="Arial" pitchFamily="34" charset="0"/>
              </a:rPr>
              <a:t> и шифрование данных</a:t>
            </a:r>
            <a:endParaRPr lang="en-US" altLang="zh-TW" b="1" dirty="0" smtClean="0">
              <a:ea typeface="PMingLiU" pitchFamily="18" charset="-120"/>
              <a:cs typeface="Arial" pitchFamily="34" charset="0"/>
            </a:endParaRPr>
          </a:p>
          <a:p>
            <a:pPr>
              <a:buNone/>
            </a:pPr>
            <a:endParaRPr lang="en-US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3.wmf"/>
          <p:cNvPicPr>
            <a:picLocks noChangeAspect="1"/>
          </p:cNvPicPr>
          <p:nvPr/>
        </p:nvPicPr>
        <p:blipFill>
          <a:blip r:embed="rId2" cstate="print">
            <a:lum/>
          </a:blip>
          <a:srcRect r="30743"/>
          <a:stretch>
            <a:fillRect/>
          </a:stretch>
        </p:blipFill>
        <p:spPr>
          <a:xfrm>
            <a:off x="7270257" y="3396343"/>
            <a:ext cx="1873743" cy="3309256"/>
          </a:xfrm>
          <a:prstGeom prst="rect">
            <a:avLst/>
          </a:prstGeom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7459894" cy="644740"/>
          </a:xfrm>
        </p:spPr>
        <p:txBody>
          <a:bodyPr/>
          <a:lstStyle/>
          <a:p>
            <a:r>
              <a:rPr lang="ru-RU" sz="2800" smtClean="0"/>
              <a:t>Тенденции развития сетей промышленной связи</a:t>
            </a:r>
            <a:endParaRPr lang="en-US" sz="280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36434" y="1208756"/>
            <a:ext cx="7159921" cy="5649244"/>
          </a:xfrm>
        </p:spPr>
        <p:txBody>
          <a:bodyPr>
            <a:normAutofit/>
          </a:bodyPr>
          <a:lstStyle/>
          <a:p>
            <a:r>
              <a:rPr lang="ru-RU" sz="1800" smtClean="0">
                <a:solidFill>
                  <a:srgbClr val="C00000"/>
                </a:solidFill>
              </a:rPr>
              <a:t>Промышленные сети связи в массовом порядке переходят на протоколы </a:t>
            </a:r>
            <a:r>
              <a:rPr lang="en-US" sz="1800" smtClean="0">
                <a:solidFill>
                  <a:srgbClr val="C00000"/>
                </a:solidFill>
              </a:rPr>
              <a:t>IP/Ethernet :</a:t>
            </a:r>
            <a:endParaRPr lang="en-US" sz="1800" dirty="0" smtClean="0">
              <a:solidFill>
                <a:srgbClr val="C00000"/>
              </a:solidFill>
            </a:endParaRPr>
          </a:p>
          <a:p>
            <a:pPr lvl="1"/>
            <a:r>
              <a:rPr lang="ru-RU" sz="1600" smtClean="0"/>
              <a:t> Старые контроллеры </a:t>
            </a:r>
            <a:r>
              <a:rPr lang="en-US" sz="1600" smtClean="0"/>
              <a:t> SCADA</a:t>
            </a:r>
            <a:r>
              <a:rPr lang="ru-RU" sz="1600" smtClean="0"/>
              <a:t> с сериальными портами заменяются новыми на базе </a:t>
            </a:r>
            <a:r>
              <a:rPr lang="en-US" sz="1600" smtClean="0"/>
              <a:t>IP (</a:t>
            </a:r>
            <a:r>
              <a:rPr lang="ru-RU" sz="1600" smtClean="0"/>
              <a:t> протоколы МЭК</a:t>
            </a:r>
            <a:r>
              <a:rPr lang="en-US" sz="1600" smtClean="0"/>
              <a:t>-104</a:t>
            </a:r>
            <a:r>
              <a:rPr lang="en-US" sz="1600" dirty="0" smtClean="0"/>
              <a:t>, IP DNP3…)</a:t>
            </a:r>
          </a:p>
          <a:p>
            <a:pPr lvl="1"/>
            <a:r>
              <a:rPr lang="ru-RU" sz="1600" smtClean="0"/>
              <a:t>Новые подстанции переходят на связь по технологии </a:t>
            </a:r>
            <a:r>
              <a:rPr lang="en-US" sz="1600" smtClean="0"/>
              <a:t>IEC 61850</a:t>
            </a:r>
            <a:r>
              <a:rPr lang="ru-RU" sz="1600" smtClean="0"/>
              <a:t> , используемые в рамках локальных сетей и сетей АСУ</a:t>
            </a:r>
            <a:endParaRPr lang="en-US" sz="1800" dirty="0" smtClean="0"/>
          </a:p>
          <a:p>
            <a:r>
              <a:rPr lang="ru-RU" sz="1800" smtClean="0"/>
              <a:t> Решения промышленного  </a:t>
            </a:r>
            <a:r>
              <a:rPr lang="en-US" sz="1800" smtClean="0"/>
              <a:t>Ethernet </a:t>
            </a:r>
            <a:r>
              <a:rPr lang="ru-RU" sz="1800" smtClean="0"/>
              <a:t>используются в решениях для работы вне помещений , таких как:</a:t>
            </a:r>
            <a:endParaRPr lang="en-US" sz="1800" dirty="0" smtClean="0"/>
          </a:p>
          <a:p>
            <a:pPr lvl="1"/>
            <a:r>
              <a:rPr lang="ru-RU" sz="1600" smtClean="0"/>
              <a:t>Подключение контроллеров , счетчиков и датчиков в нефтегазовой промышленности и на водоканале.</a:t>
            </a:r>
            <a:endParaRPr lang="en-US" sz="1600" dirty="0" smtClean="0"/>
          </a:p>
          <a:p>
            <a:pPr lvl="1"/>
            <a:r>
              <a:rPr lang="ru-RU" sz="1600" smtClean="0"/>
              <a:t>Подключение видеонаблюдения и систем безопасности на транспорте</a:t>
            </a:r>
          </a:p>
          <a:p>
            <a:pPr lvl="1"/>
            <a:r>
              <a:rPr lang="ru-RU" sz="1600" smtClean="0"/>
              <a:t>Системы «умный и безопасный город». Военные охранные системы.</a:t>
            </a:r>
            <a:r>
              <a:rPr lang="en-US" sz="1600" smtClean="0"/>
              <a:t> </a:t>
            </a:r>
            <a:endParaRPr lang="en-US" sz="1800" dirty="0" smtClean="0"/>
          </a:p>
          <a:p>
            <a:r>
              <a:rPr lang="ru-RU" sz="1800" smtClean="0"/>
              <a:t>Решения защиты данных в сетях – наиболее важный аспект.</a:t>
            </a:r>
            <a:endParaRPr lang="en-US" sz="1800" dirty="0" smtClean="0"/>
          </a:p>
          <a:p>
            <a:pPr lvl="1"/>
            <a:r>
              <a:rPr lang="ru-RU" sz="1600" smtClean="0"/>
              <a:t>Необходимость защиты данных в рамках сети предприятия</a:t>
            </a:r>
            <a:endParaRPr lang="en-US" sz="1600" dirty="0" smtClean="0"/>
          </a:p>
          <a:p>
            <a:pPr lvl="1"/>
            <a:r>
              <a:rPr lang="ru-RU" sz="1600" smtClean="0"/>
              <a:t>Защита от проникновений в сети связи извне</a:t>
            </a:r>
            <a:endParaRPr lang="en-US" sz="1600" dirty="0" smtClean="0"/>
          </a:p>
          <a:p>
            <a:endParaRPr lang="en-US" sz="1800" dirty="0"/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401674" y="1272378"/>
            <a:ext cx="6970599" cy="515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lnSpc>
                <a:spcPct val="90000"/>
              </a:lnSpc>
              <a:spcBef>
                <a:spcPct val="25000"/>
              </a:spcBef>
              <a:buClr>
                <a:srgbClr val="2D5793"/>
              </a:buClr>
            </a:pPr>
            <a:endParaRPr lang="en-US" sz="2000" i="0" dirty="0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V="1">
            <a:off x="2931258" y="5736565"/>
            <a:ext cx="1054146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85609" y="5718748"/>
            <a:ext cx="100584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6685609" y="5291526"/>
            <a:ext cx="1005840" cy="320040"/>
          </a:xfrm>
          <a:prstGeom prst="bentConnector3">
            <a:avLst>
              <a:gd name="adj1" fmla="val 5670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6685609" y="5823677"/>
            <a:ext cx="1005840" cy="320040"/>
          </a:xfrm>
          <a:prstGeom prst="bentConnector3">
            <a:avLst>
              <a:gd name="adj1" fmla="val 5670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Мультисервисная транспортная сеть по разным магистралям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00211" y="1252736"/>
            <a:ext cx="7513785" cy="2665943"/>
          </a:xfrm>
        </p:spPr>
        <p:txBody>
          <a:bodyPr/>
          <a:lstStyle/>
          <a:p>
            <a:r>
              <a:rPr lang="ru-RU" sz="1800" smtClean="0"/>
              <a:t>Промышленные сети не  могут  быть </a:t>
            </a:r>
            <a:r>
              <a:rPr lang="en-US" sz="1800" smtClean="0"/>
              <a:t>100% </a:t>
            </a:r>
            <a:r>
              <a:rPr lang="ru-RU" sz="1800" smtClean="0"/>
              <a:t>на оптике</a:t>
            </a:r>
            <a:endParaRPr lang="en-US" sz="1800" dirty="0" smtClean="0"/>
          </a:p>
          <a:p>
            <a:r>
              <a:rPr lang="en-US" sz="1800" smtClean="0"/>
              <a:t>SecFlow </a:t>
            </a:r>
            <a:r>
              <a:rPr lang="ru-RU" sz="1800" smtClean="0"/>
              <a:t>поддерживает альтернативные магистрали</a:t>
            </a:r>
            <a:endParaRPr lang="en-US" sz="1800" dirty="0" smtClean="0"/>
          </a:p>
          <a:p>
            <a:pPr lvl="1"/>
            <a:r>
              <a:rPr lang="en-US" sz="1600" dirty="0" smtClean="0"/>
              <a:t>GPRS/UMTS </a:t>
            </a:r>
            <a:r>
              <a:rPr lang="en-US" sz="1600" smtClean="0"/>
              <a:t>– </a:t>
            </a:r>
            <a:r>
              <a:rPr lang="ru-RU" sz="1600" smtClean="0"/>
              <a:t>Работа через 2х операторов мобильной связи</a:t>
            </a:r>
            <a:endParaRPr lang="en-US" sz="1600" dirty="0" smtClean="0"/>
          </a:p>
          <a:p>
            <a:pPr lvl="1"/>
            <a:r>
              <a:rPr lang="en-US" sz="1600" dirty="0" smtClean="0"/>
              <a:t>SHDSL </a:t>
            </a:r>
            <a:r>
              <a:rPr lang="en-US" sz="1600" smtClean="0"/>
              <a:t>– </a:t>
            </a:r>
            <a:r>
              <a:rPr lang="ru-RU" sz="1600" smtClean="0"/>
              <a:t>каналы по медным парам</a:t>
            </a:r>
            <a:endParaRPr lang="en-US" sz="1600" dirty="0" smtClean="0"/>
          </a:p>
          <a:p>
            <a:r>
              <a:rPr lang="ru-RU" sz="1800" smtClean="0"/>
              <a:t>Используется вместе с механизмами защиты</a:t>
            </a:r>
            <a:endParaRPr lang="en-US" sz="1800" dirty="0" smtClean="0"/>
          </a:p>
          <a:p>
            <a:pPr lvl="1">
              <a:buNone/>
            </a:pPr>
            <a:endParaRPr lang="en-US" sz="1200" dirty="0" smtClean="0"/>
          </a:p>
        </p:txBody>
      </p:sp>
      <p:pic>
        <p:nvPicPr>
          <p:cNvPr id="11" name="Picture 10" descr="P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9656" y="5118095"/>
            <a:ext cx="359665" cy="359665"/>
          </a:xfrm>
          <a:prstGeom prst="rect">
            <a:avLst/>
          </a:prstGeom>
        </p:spPr>
      </p:pic>
      <p:sp>
        <p:nvSpPr>
          <p:cNvPr id="15" name="Freeform 7"/>
          <p:cNvSpPr>
            <a:spLocks/>
          </p:cNvSpPr>
          <p:nvPr/>
        </p:nvSpPr>
        <p:spPr bwMode="auto">
          <a:xfrm>
            <a:off x="5814204" y="5255129"/>
            <a:ext cx="1186200" cy="909650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P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9656" y="5541567"/>
            <a:ext cx="359665" cy="359665"/>
          </a:xfrm>
          <a:prstGeom prst="rect">
            <a:avLst/>
          </a:prstGeom>
        </p:spPr>
      </p:pic>
      <p:pic>
        <p:nvPicPr>
          <p:cNvPr id="18" name="Picture 17" descr="P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9656" y="5965040"/>
            <a:ext cx="359665" cy="359665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813725" y="5718748"/>
            <a:ext cx="100584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H="1" flipV="1">
            <a:off x="813725" y="5291526"/>
            <a:ext cx="1005840" cy="320040"/>
          </a:xfrm>
          <a:prstGeom prst="bentConnector3">
            <a:avLst>
              <a:gd name="adj1" fmla="val 5670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H="1">
            <a:off x="813725" y="5823677"/>
            <a:ext cx="1005840" cy="320040"/>
          </a:xfrm>
          <a:prstGeom prst="bentConnector3">
            <a:avLst>
              <a:gd name="adj1" fmla="val 5670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504701" y="5255129"/>
            <a:ext cx="1332698" cy="909650"/>
            <a:chOff x="1815236" y="5416273"/>
            <a:chExt cx="1332698" cy="909650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815236" y="5416273"/>
              <a:ext cx="1332698" cy="909650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2857" y="5751062"/>
              <a:ext cx="1089506" cy="43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300" b="1" smtClean="0"/>
                <a:t>С</a:t>
              </a:r>
              <a:r>
                <a:rPr lang="ru-RU" sz="1300" b="1" smtClean="0">
                  <a:latin typeface="+mn-lt"/>
                </a:rPr>
                <a:t>еть </a:t>
              </a:r>
              <a:r>
                <a:rPr lang="en-US" sz="1300" b="1" smtClean="0">
                  <a:latin typeface="+mn-lt"/>
                </a:rPr>
                <a:t>Ethernet</a:t>
              </a:r>
              <a:endParaRPr lang="en-US" sz="1300" b="1" dirty="0" smtClean="0">
                <a:latin typeface="+mn-lt"/>
              </a:endParaRPr>
            </a:p>
          </p:txBody>
        </p:sp>
      </p:grpSp>
      <p:pic>
        <p:nvPicPr>
          <p:cNvPr id="9" name="Picture 8" descr="B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866" y="5964760"/>
            <a:ext cx="359665" cy="359665"/>
          </a:xfrm>
          <a:prstGeom prst="rect">
            <a:avLst/>
          </a:prstGeom>
        </p:spPr>
      </p:pic>
      <p:pic>
        <p:nvPicPr>
          <p:cNvPr id="29" name="Picture 28" descr="B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866" y="5537541"/>
            <a:ext cx="359665" cy="359665"/>
          </a:xfrm>
          <a:prstGeom prst="rect">
            <a:avLst/>
          </a:prstGeom>
        </p:spPr>
      </p:pic>
      <p:pic>
        <p:nvPicPr>
          <p:cNvPr id="30" name="Picture 29" descr="P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866" y="5118095"/>
            <a:ext cx="359665" cy="35966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596551" y="3588589"/>
            <a:ext cx="3253067" cy="864572"/>
            <a:chOff x="1667099" y="5458273"/>
            <a:chExt cx="1811522" cy="735710"/>
          </a:xfrm>
        </p:grpSpPr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1942653" y="5458273"/>
              <a:ext cx="1077864" cy="735710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67099" y="5806990"/>
              <a:ext cx="1811522" cy="263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300" b="1" smtClean="0"/>
                <a:t>Сеть мобильной связи</a:t>
              </a:r>
              <a:endParaRPr lang="en-US" sz="1300" b="1" dirty="0" smtClean="0">
                <a:latin typeface="+mn-lt"/>
              </a:endParaRPr>
            </a:p>
          </p:txBody>
        </p:sp>
      </p:grpSp>
      <p:pic>
        <p:nvPicPr>
          <p:cNvPr id="8" name="Picture 7" descr="MW_on_build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8218" y="4353287"/>
            <a:ext cx="359665" cy="362713"/>
          </a:xfrm>
          <a:prstGeom prst="rect">
            <a:avLst/>
          </a:prstGeom>
        </p:spPr>
      </p:pic>
      <p:sp>
        <p:nvSpPr>
          <p:cNvPr id="39" name="Freeform 38"/>
          <p:cNvSpPr/>
          <p:nvPr/>
        </p:nvSpPr>
        <p:spPr>
          <a:xfrm rot="3308171">
            <a:off x="4481937" y="5032476"/>
            <a:ext cx="1305072" cy="198820"/>
          </a:xfrm>
          <a:custGeom>
            <a:avLst/>
            <a:gdLst>
              <a:gd name="connsiteX0" fmla="*/ 0 w 2098040"/>
              <a:gd name="connsiteY0" fmla="*/ 111760 h 116840"/>
              <a:gd name="connsiteX1" fmla="*/ 1397000 w 2098040"/>
              <a:gd name="connsiteY1" fmla="*/ 5080 h 116840"/>
              <a:gd name="connsiteX2" fmla="*/ 701040 w 2098040"/>
              <a:gd name="connsiteY2" fmla="*/ 116840 h 116840"/>
              <a:gd name="connsiteX3" fmla="*/ 2098040 w 2098040"/>
              <a:gd name="connsiteY3" fmla="*/ 0 h 11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040" h="116840">
                <a:moveTo>
                  <a:pt x="0" y="111760"/>
                </a:moveTo>
                <a:lnTo>
                  <a:pt x="1397000" y="5080"/>
                </a:lnTo>
                <a:lnTo>
                  <a:pt x="701040" y="116840"/>
                </a:lnTo>
                <a:lnTo>
                  <a:pt x="2098040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MW_on_build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726185" y="4353287"/>
            <a:ext cx="359665" cy="362713"/>
          </a:xfrm>
          <a:prstGeom prst="rect">
            <a:avLst/>
          </a:prstGeom>
        </p:spPr>
      </p:pic>
      <p:sp>
        <p:nvSpPr>
          <p:cNvPr id="41" name="Freeform 40"/>
          <p:cNvSpPr/>
          <p:nvPr/>
        </p:nvSpPr>
        <p:spPr>
          <a:xfrm rot="18304300" flipH="1">
            <a:off x="2775070" y="4957491"/>
            <a:ext cx="1317593" cy="246087"/>
          </a:xfrm>
          <a:custGeom>
            <a:avLst/>
            <a:gdLst>
              <a:gd name="connsiteX0" fmla="*/ 0 w 2098040"/>
              <a:gd name="connsiteY0" fmla="*/ 111760 h 116840"/>
              <a:gd name="connsiteX1" fmla="*/ 1397000 w 2098040"/>
              <a:gd name="connsiteY1" fmla="*/ 5080 h 116840"/>
              <a:gd name="connsiteX2" fmla="*/ 701040 w 2098040"/>
              <a:gd name="connsiteY2" fmla="*/ 116840 h 116840"/>
              <a:gd name="connsiteX3" fmla="*/ 2098040 w 2098040"/>
              <a:gd name="connsiteY3" fmla="*/ 0 h 11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040" h="116840">
                <a:moveTo>
                  <a:pt x="0" y="111760"/>
                </a:moveTo>
                <a:lnTo>
                  <a:pt x="1397000" y="5080"/>
                </a:lnTo>
                <a:lnTo>
                  <a:pt x="701040" y="116840"/>
                </a:lnTo>
                <a:lnTo>
                  <a:pt x="2098040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330090" y="5278226"/>
            <a:ext cx="766555" cy="530672"/>
            <a:chOff x="4238021" y="5044916"/>
            <a:chExt cx="766555" cy="530672"/>
          </a:xfrm>
        </p:grpSpPr>
        <p:pic>
          <p:nvPicPr>
            <p:cNvPr id="45" name="Picture 44" descr="RAD SecureFlow 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3000" y="5250467"/>
              <a:ext cx="336596" cy="325121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4238021" y="5044916"/>
              <a:ext cx="766555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SecFlow 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377513" y="5243721"/>
            <a:ext cx="766555" cy="565177"/>
            <a:chOff x="4160383" y="5010411"/>
            <a:chExt cx="766555" cy="565177"/>
          </a:xfrm>
        </p:grpSpPr>
        <p:pic>
          <p:nvPicPr>
            <p:cNvPr id="48" name="Picture 47" descr="RAD SecureFlow 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3000" y="5250467"/>
              <a:ext cx="336596" cy="32512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4160383" y="5010411"/>
              <a:ext cx="766555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SecFlow 2</a:t>
              </a:r>
            </a:p>
          </p:txBody>
        </p:sp>
      </p:grpSp>
      <p:sp>
        <p:nvSpPr>
          <p:cNvPr id="54" name="AutoShape 43"/>
          <p:cNvSpPr>
            <a:spLocks noChangeAspect="1" noChangeArrowheads="1" noTextEdit="1"/>
          </p:cNvSpPr>
          <p:nvPr/>
        </p:nvSpPr>
        <p:spPr bwMode="auto">
          <a:xfrm>
            <a:off x="5951751" y="2794222"/>
            <a:ext cx="3011484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6179629" y="2983586"/>
            <a:ext cx="42639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Оптика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8"/>
          <p:cNvSpPr>
            <a:spLocks noChangeArrowheads="1"/>
          </p:cNvSpPr>
          <p:nvPr/>
        </p:nvSpPr>
        <p:spPr bwMode="auto">
          <a:xfrm>
            <a:off x="6798364" y="3052782"/>
            <a:ext cx="1266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Кольцо</a:t>
            </a:r>
            <a:r>
              <a:rPr kumimoji="0" lang="ru-RU" sz="9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9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Ethernet</a:t>
            </a: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с защитой, по разным магистралям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56"/>
          <p:cNvSpPr>
            <a:spLocks noChangeArrowheads="1"/>
          </p:cNvSpPr>
          <p:nvPr/>
        </p:nvSpPr>
        <p:spPr bwMode="auto">
          <a:xfrm>
            <a:off x="8125203" y="2897579"/>
            <a:ext cx="42639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Оптика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56"/>
          <p:cNvSpPr>
            <a:spLocks noChangeArrowheads="1"/>
          </p:cNvSpPr>
          <p:nvPr/>
        </p:nvSpPr>
        <p:spPr bwMode="auto">
          <a:xfrm>
            <a:off x="7370245" y="3859597"/>
            <a:ext cx="384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Straight Connector 32"/>
          <p:cNvCxnSpPr/>
          <p:nvPr/>
        </p:nvCxnSpPr>
        <p:spPr>
          <a:xfrm flipV="1">
            <a:off x="4498390" y="5699184"/>
            <a:ext cx="1054146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7"/>
          <p:cNvSpPr>
            <a:spLocks/>
          </p:cNvSpPr>
          <p:nvPr/>
        </p:nvSpPr>
        <p:spPr bwMode="auto">
          <a:xfrm>
            <a:off x="3430176" y="5262113"/>
            <a:ext cx="1531917" cy="966831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570551" y="5487360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mtClean="0"/>
              <a:t>Транспортная «наземная»</a:t>
            </a:r>
          </a:p>
          <a:p>
            <a:pPr algn="ctr"/>
            <a:r>
              <a:rPr lang="ru-RU" sz="1200" b="1" smtClean="0"/>
              <a:t>сеть </a:t>
            </a:r>
            <a:r>
              <a:rPr lang="en-US" sz="1200" b="1" smtClean="0"/>
              <a:t>Ethernet/IP</a:t>
            </a:r>
            <a:endParaRPr lang="en-US" sz="1200" b="1" i="0" dirty="0"/>
          </a:p>
        </p:txBody>
      </p:sp>
      <p:sp>
        <p:nvSpPr>
          <p:cNvPr id="77" name="TextBox 76"/>
          <p:cNvSpPr txBox="1"/>
          <p:nvPr/>
        </p:nvSpPr>
        <p:spPr>
          <a:xfrm>
            <a:off x="5800126" y="5656054"/>
            <a:ext cx="1089506" cy="4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300" b="1" smtClean="0"/>
              <a:t>С</a:t>
            </a:r>
            <a:r>
              <a:rPr lang="ru-RU" sz="1300" b="1" smtClean="0">
                <a:latin typeface="+mn-lt"/>
              </a:rPr>
              <a:t>еть </a:t>
            </a:r>
            <a:r>
              <a:rPr lang="en-US" sz="1300" b="1" smtClean="0">
                <a:latin typeface="+mn-lt"/>
              </a:rPr>
              <a:t>Ethernet</a:t>
            </a:r>
            <a:endParaRPr lang="en-US" sz="1300" b="1" dirty="0" smtClean="0">
              <a:latin typeface="+mn-lt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98408" y="4666891"/>
            <a:ext cx="2898475" cy="1811547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802257" y="4744528"/>
            <a:ext cx="1544128" cy="277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b="1" smtClean="0"/>
              <a:t>Предприятие </a:t>
            </a:r>
            <a:r>
              <a:rPr lang="en-US" sz="1400" b="1" smtClean="0"/>
              <a:t>A</a:t>
            </a:r>
            <a:endParaRPr lang="ru-RU" sz="1400" b="1" dirty="0" err="1" smtClean="0">
              <a:latin typeface="+mn-lt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794076" y="4767533"/>
            <a:ext cx="2898475" cy="1811547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6070121" y="4827916"/>
            <a:ext cx="1544128" cy="277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b="1" smtClean="0"/>
              <a:t>Предприятие Б</a:t>
            </a:r>
            <a:endParaRPr lang="ru-RU" sz="1400" b="1" dirty="0" err="1" smtClean="0">
              <a:latin typeface="+mn-lt"/>
            </a:endParaRPr>
          </a:p>
        </p:txBody>
      </p:sp>
      <p:pic>
        <p:nvPicPr>
          <p:cNvPr id="82" name="Picture 13" descr="ms-ge028e- small1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9171" y="2149434"/>
            <a:ext cx="1215604" cy="605278"/>
          </a:xfrm>
          <a:prstGeom prst="rect">
            <a:avLst/>
          </a:prstGeom>
        </p:spPr>
      </p:pic>
      <p:pic>
        <p:nvPicPr>
          <p:cNvPr id="84" name="Picture 13" descr="ms-ge028e- small1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0288" y="3382489"/>
            <a:ext cx="1215604" cy="605278"/>
          </a:xfrm>
          <a:prstGeom prst="rect">
            <a:avLst/>
          </a:prstGeom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6626431" y="2743200"/>
            <a:ext cx="285008" cy="66501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811985" y="2717471"/>
            <a:ext cx="476992" cy="6907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5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8914" y="3190702"/>
            <a:ext cx="670140" cy="89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1" name="Прямая соединительная линия 90"/>
          <p:cNvCxnSpPr/>
          <p:nvPr/>
        </p:nvCxnSpPr>
        <p:spPr>
          <a:xfrm flipH="1">
            <a:off x="6755081" y="3728851"/>
            <a:ext cx="147452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529717" y="2542035"/>
            <a:ext cx="3120840" cy="1366656"/>
          </a:xfrm>
          <a:prstGeom prst="roundRect">
            <a:avLst>
              <a:gd name="adj" fmla="val 14078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>
            <a:off x="958148" y="3345981"/>
            <a:ext cx="29260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9"/>
          <p:cNvGrpSpPr/>
          <p:nvPr/>
        </p:nvGrpSpPr>
        <p:grpSpPr>
          <a:xfrm>
            <a:off x="2541257" y="3095565"/>
            <a:ext cx="859536" cy="651030"/>
            <a:chOff x="3059960" y="5160056"/>
            <a:chExt cx="859536" cy="651030"/>
          </a:xfrm>
        </p:grpSpPr>
        <p:pic>
          <p:nvPicPr>
            <p:cNvPr id="75" name="Picture 74" descr="RAD SecureFlow 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9960" y="5160056"/>
              <a:ext cx="859536" cy="433572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3106451" y="5574867"/>
              <a:ext cx="766555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SecFlow 4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6147844" y="1412533"/>
            <a:ext cx="2266697" cy="1427454"/>
          </a:xfrm>
          <a:prstGeom prst="roundRect">
            <a:avLst>
              <a:gd name="adj" fmla="val 10442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6141551" y="3176117"/>
            <a:ext cx="2421787" cy="2649075"/>
          </a:xfrm>
          <a:prstGeom prst="roundRect">
            <a:avLst>
              <a:gd name="adj" fmla="val 10442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6987813" y="2194708"/>
            <a:ext cx="8839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915423" y="2578756"/>
            <a:ext cx="8839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>
            <a:off x="4763576" y="3486163"/>
            <a:ext cx="1828800" cy="86868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flipV="1">
            <a:off x="4763576" y="2401075"/>
            <a:ext cx="1828800" cy="86868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154226" y="4907801"/>
            <a:ext cx="73914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Преобразование интерфейсов и протоколов</a:t>
            </a:r>
            <a:r>
              <a:rPr lang="en-US" sz="2800" smtClean="0"/>
              <a:t> </a:t>
            </a:r>
            <a:r>
              <a:rPr lang="ru-RU" sz="2800" smtClean="0"/>
              <a:t>в </a:t>
            </a:r>
            <a:r>
              <a:rPr lang="en-US" sz="2800" smtClean="0"/>
              <a:t>SecFlow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4831998" y="4292384"/>
            <a:ext cx="1123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IEC 104</a:t>
            </a:r>
          </a:p>
          <a:p>
            <a:pPr algn="r"/>
            <a:r>
              <a:rPr lang="en-US" sz="1000" dirty="0" smtClean="0"/>
              <a:t>UDP/IP</a:t>
            </a:r>
          </a:p>
          <a:p>
            <a:pPr algn="r"/>
            <a:r>
              <a:rPr lang="en-US" sz="1000" dirty="0" smtClean="0"/>
              <a:t>SSH (T. Server)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422410" y="2978203"/>
            <a:ext cx="1030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/>
              <a:t>104</a:t>
            </a:r>
            <a:r>
              <a:rPr lang="ru-RU" sz="1000" smtClean="0"/>
              <a:t>-</a:t>
            </a:r>
            <a:r>
              <a:rPr lang="en-US" sz="1000" smtClean="0"/>
              <a:t> </a:t>
            </a:r>
            <a:r>
              <a:rPr lang="ru-RU" sz="1000" smtClean="0"/>
              <a:t>клиент</a:t>
            </a:r>
          </a:p>
          <a:p>
            <a:pPr algn="ctr"/>
            <a:r>
              <a:rPr lang="en-US" sz="1000" smtClean="0"/>
              <a:t>Modbus </a:t>
            </a:r>
            <a:r>
              <a:rPr lang="ru-RU" sz="1000" smtClean="0"/>
              <a:t>-клиент</a:t>
            </a:r>
            <a:endParaRPr lang="en-US" sz="10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1459051" y="2532233"/>
            <a:ext cx="12621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smtClean="0"/>
              <a:t>Центр</a:t>
            </a:r>
            <a:endParaRPr lang="en-US" sz="1300" b="1" dirty="0"/>
          </a:p>
        </p:txBody>
      </p:sp>
      <p:sp>
        <p:nvSpPr>
          <p:cNvPr id="69" name="Freeform 7"/>
          <p:cNvSpPr>
            <a:spLocks/>
          </p:cNvSpPr>
          <p:nvPr/>
        </p:nvSpPr>
        <p:spPr bwMode="auto">
          <a:xfrm>
            <a:off x="3740727" y="2671948"/>
            <a:ext cx="1531917" cy="1555668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906982" y="3425646"/>
            <a:ext cx="1306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mtClean="0"/>
              <a:t>Транспортная сеть </a:t>
            </a:r>
            <a:r>
              <a:rPr lang="en-US" sz="1400" b="1" smtClean="0"/>
              <a:t>Ethernet/IP</a:t>
            </a:r>
            <a:endParaRPr lang="en-US" sz="1400" b="1" i="0" dirty="0"/>
          </a:p>
        </p:txBody>
      </p:sp>
      <p:pic>
        <p:nvPicPr>
          <p:cNvPr id="71" name="Picture 70" descr="LS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5032" y="3170027"/>
            <a:ext cx="359665" cy="359665"/>
          </a:xfrm>
          <a:prstGeom prst="rect">
            <a:avLst/>
          </a:prstGeom>
        </p:spPr>
      </p:pic>
      <p:grpSp>
        <p:nvGrpSpPr>
          <p:cNvPr id="5" name="Group 75"/>
          <p:cNvGrpSpPr/>
          <p:nvPr/>
        </p:nvGrpSpPr>
        <p:grpSpPr>
          <a:xfrm>
            <a:off x="907912" y="2962156"/>
            <a:ext cx="838688" cy="565904"/>
            <a:chOff x="1323327" y="2940217"/>
            <a:chExt cx="838688" cy="565904"/>
          </a:xfrm>
        </p:grpSpPr>
        <p:sp>
          <p:nvSpPr>
            <p:cNvPr id="36" name="TextBox 35"/>
            <p:cNvSpPr txBox="1"/>
            <p:nvPr/>
          </p:nvSpPr>
          <p:spPr>
            <a:xfrm>
              <a:off x="1323327" y="2940217"/>
              <a:ext cx="838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SCADA</a:t>
              </a:r>
              <a:endParaRPr lang="en-US" sz="1100" b="1" dirty="0"/>
            </a:p>
          </p:txBody>
        </p:sp>
        <p:pic>
          <p:nvPicPr>
            <p:cNvPr id="72" name="Picture 71" descr="Control roo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839" y="3146456"/>
              <a:ext cx="359665" cy="359665"/>
            </a:xfrm>
            <a:prstGeom prst="rect">
              <a:avLst/>
            </a:prstGeom>
          </p:spPr>
        </p:pic>
      </p:grpSp>
      <p:sp>
        <p:nvSpPr>
          <p:cNvPr id="84" name="TextBox 83"/>
          <p:cNvSpPr txBox="1"/>
          <p:nvPr/>
        </p:nvSpPr>
        <p:spPr>
          <a:xfrm>
            <a:off x="7035606" y="3604221"/>
            <a:ext cx="58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IEC 101</a:t>
            </a:r>
          </a:p>
        </p:txBody>
      </p:sp>
      <p:cxnSp>
        <p:nvCxnSpPr>
          <p:cNvPr id="90" name="Elbow Connector 89"/>
          <p:cNvCxnSpPr/>
          <p:nvPr/>
        </p:nvCxnSpPr>
        <p:spPr>
          <a:xfrm flipV="1">
            <a:off x="6921306" y="3806737"/>
            <a:ext cx="822960" cy="457200"/>
          </a:xfrm>
          <a:prstGeom prst="bentConnector3">
            <a:avLst>
              <a:gd name="adj1" fmla="val 25001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/>
          <p:nvPr/>
        </p:nvCxnSpPr>
        <p:spPr>
          <a:xfrm flipV="1">
            <a:off x="6781098" y="4111537"/>
            <a:ext cx="1371600" cy="201168"/>
          </a:xfrm>
          <a:prstGeom prst="bentConnector3">
            <a:avLst>
              <a:gd name="adj1" fmla="val 29224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>
            <a:off x="6896922" y="4359187"/>
            <a:ext cx="822960" cy="201168"/>
          </a:xfrm>
          <a:prstGeom prst="bentConnector3">
            <a:avLst>
              <a:gd name="adj1" fmla="val 35372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57273" y="4663009"/>
            <a:ext cx="621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ID 11</a:t>
            </a:r>
            <a:endParaRPr lang="en-US" sz="1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388849" y="1103362"/>
            <a:ext cx="19476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smtClean="0"/>
              <a:t>Удаленный объект </a:t>
            </a:r>
            <a:r>
              <a:rPr lang="en-US" sz="1300" b="1" smtClean="0"/>
              <a:t> </a:t>
            </a:r>
            <a:r>
              <a:rPr lang="en-US" sz="1100" b="1" dirty="0" smtClean="0"/>
              <a:t>A</a:t>
            </a:r>
            <a:endParaRPr lang="en-US" sz="11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862112" y="2557537"/>
            <a:ext cx="873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Modbus</a:t>
            </a:r>
            <a:r>
              <a:rPr lang="en-US" sz="1000" dirty="0" smtClean="0"/>
              <a:t> TCP</a:t>
            </a:r>
            <a:endParaRPr lang="en-US" sz="1000" b="1" dirty="0"/>
          </a:p>
        </p:txBody>
      </p:sp>
      <p:pic>
        <p:nvPicPr>
          <p:cNvPr id="86" name="Picture 85" descr="Generic Un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2278" y="2399767"/>
            <a:ext cx="359665" cy="359665"/>
          </a:xfrm>
          <a:prstGeom prst="rect">
            <a:avLst/>
          </a:prstGeom>
        </p:spPr>
      </p:pic>
      <p:grpSp>
        <p:nvGrpSpPr>
          <p:cNvPr id="6" name="Group 74"/>
          <p:cNvGrpSpPr/>
          <p:nvPr/>
        </p:nvGrpSpPr>
        <p:grpSpPr>
          <a:xfrm>
            <a:off x="483381" y="2706307"/>
            <a:ext cx="751653" cy="821753"/>
            <a:chOff x="349904" y="2896788"/>
            <a:chExt cx="751653" cy="821753"/>
          </a:xfrm>
        </p:grpSpPr>
        <p:pic>
          <p:nvPicPr>
            <p:cNvPr id="65" name="Picture 64" descr="NM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274" y="3358876"/>
              <a:ext cx="359665" cy="359665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349904" y="2896788"/>
              <a:ext cx="751653" cy="52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100" b="1" smtClean="0"/>
                <a:t>Сист. управления</a:t>
              </a:r>
              <a:endParaRPr lang="en-US" sz="1100" b="1" dirty="0" smtClean="0">
                <a:latin typeface="+mn-lt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143476" y="1989085"/>
            <a:ext cx="571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IEC 104</a:t>
            </a:r>
            <a:endParaRPr lang="en-US" sz="1000" b="1" dirty="0"/>
          </a:p>
        </p:txBody>
      </p:sp>
      <p:grpSp>
        <p:nvGrpSpPr>
          <p:cNvPr id="7" name="Group 66"/>
          <p:cNvGrpSpPr/>
          <p:nvPr/>
        </p:nvGrpSpPr>
        <p:grpSpPr>
          <a:xfrm>
            <a:off x="7089569" y="1517225"/>
            <a:ext cx="1233268" cy="841395"/>
            <a:chOff x="6816321" y="1565980"/>
            <a:chExt cx="1233268" cy="841395"/>
          </a:xfrm>
        </p:grpSpPr>
        <p:pic>
          <p:nvPicPr>
            <p:cNvPr id="100" name="Picture 99" descr="Generic Uni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9030" y="2047710"/>
              <a:ext cx="359665" cy="359665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6816321" y="1565980"/>
              <a:ext cx="1233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smtClean="0"/>
                <a:t>Контроллеры </a:t>
              </a:r>
              <a:r>
                <a:rPr lang="en-US" sz="1100" b="1" smtClean="0"/>
                <a:t>Modbus </a:t>
              </a:r>
              <a:endParaRPr lang="en-US" sz="1100" b="1" dirty="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143476" y="2373133"/>
            <a:ext cx="571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IEC 104</a:t>
            </a:r>
            <a:endParaRPr lang="en-US" sz="1000" b="1" dirty="0"/>
          </a:p>
        </p:txBody>
      </p:sp>
      <p:pic>
        <p:nvPicPr>
          <p:cNvPr id="74" name="Picture 73" descr="Serv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01073" y="3617221"/>
            <a:ext cx="359665" cy="359665"/>
          </a:xfrm>
          <a:prstGeom prst="rect">
            <a:avLst/>
          </a:prstGeom>
        </p:spPr>
      </p:pic>
      <p:pic>
        <p:nvPicPr>
          <p:cNvPr id="112" name="Picture 111" descr="Serv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91454" y="3940309"/>
            <a:ext cx="359665" cy="359665"/>
          </a:xfrm>
          <a:prstGeom prst="rect">
            <a:avLst/>
          </a:prstGeom>
        </p:spPr>
      </p:pic>
      <p:grpSp>
        <p:nvGrpSpPr>
          <p:cNvPr id="8" name="Group 113"/>
          <p:cNvGrpSpPr/>
          <p:nvPr/>
        </p:nvGrpSpPr>
        <p:grpSpPr>
          <a:xfrm>
            <a:off x="7492568" y="4177245"/>
            <a:ext cx="701405" cy="567737"/>
            <a:chOff x="7171868" y="3602549"/>
            <a:chExt cx="701405" cy="567737"/>
          </a:xfrm>
        </p:grpSpPr>
        <p:pic>
          <p:nvPicPr>
            <p:cNvPr id="115" name="Picture 114" descr="Serv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0373" y="3810621"/>
              <a:ext cx="359665" cy="359665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7171868" y="3602549"/>
              <a:ext cx="701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smtClean="0"/>
                <a:t>Датчик</a:t>
              </a:r>
              <a:endParaRPr lang="en-US" sz="1100" b="1" dirty="0" smtClean="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7108758" y="3902925"/>
            <a:ext cx="58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IEC 101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108758" y="4518621"/>
            <a:ext cx="58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IEC 101</a:t>
            </a:r>
          </a:p>
        </p:txBody>
      </p:sp>
      <p:cxnSp>
        <p:nvCxnSpPr>
          <p:cNvPr id="135" name="Elbow Connector 134"/>
          <p:cNvCxnSpPr/>
          <p:nvPr/>
        </p:nvCxnSpPr>
        <p:spPr>
          <a:xfrm rot="16200000" flipH="1">
            <a:off x="6605913" y="4567576"/>
            <a:ext cx="548640" cy="548640"/>
          </a:xfrm>
          <a:prstGeom prst="bentConnector3">
            <a:avLst>
              <a:gd name="adj1" fmla="val 7027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rot="16200000" flipH="1">
            <a:off x="6953385" y="4293256"/>
            <a:ext cx="548640" cy="1097280"/>
          </a:xfrm>
          <a:prstGeom prst="bentConnector3">
            <a:avLst>
              <a:gd name="adj1" fmla="val 5712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560193" y="4897705"/>
            <a:ext cx="621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ID 12</a:t>
            </a:r>
            <a:endParaRPr lang="en-US" sz="10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6574925" y="4663009"/>
            <a:ext cx="621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ID 13</a:t>
            </a:r>
            <a:endParaRPr lang="en-US" sz="1000" b="1" dirty="0"/>
          </a:p>
        </p:txBody>
      </p:sp>
      <p:pic>
        <p:nvPicPr>
          <p:cNvPr id="125" name="Picture 124" descr="Generic Un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1302" y="5046193"/>
            <a:ext cx="359665" cy="359665"/>
          </a:xfrm>
          <a:prstGeom prst="rect">
            <a:avLst/>
          </a:prstGeom>
        </p:spPr>
      </p:pic>
      <p:pic>
        <p:nvPicPr>
          <p:cNvPr id="128" name="Picture 127" descr="Generic Un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9002" y="5046193"/>
            <a:ext cx="359665" cy="359665"/>
          </a:xfrm>
          <a:prstGeom prst="rect">
            <a:avLst/>
          </a:prstGeom>
        </p:spPr>
      </p:pic>
      <p:pic>
        <p:nvPicPr>
          <p:cNvPr id="118" name="Picture 117" descr="Generic Un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4698" y="5046193"/>
            <a:ext cx="359665" cy="359665"/>
          </a:xfrm>
          <a:prstGeom prst="rect">
            <a:avLst/>
          </a:prstGeom>
        </p:spPr>
      </p:pic>
      <p:pic>
        <p:nvPicPr>
          <p:cNvPr id="123" name="Picture 122" descr="Firew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79442" y="4180762"/>
            <a:ext cx="274320" cy="274320"/>
          </a:xfrm>
          <a:prstGeom prst="rect">
            <a:avLst/>
          </a:prstGeom>
        </p:spPr>
      </p:pic>
      <p:pic>
        <p:nvPicPr>
          <p:cNvPr id="50" name="Picture 49" descr="Firew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6354" y="4424602"/>
            <a:ext cx="274320" cy="274320"/>
          </a:xfrm>
          <a:prstGeom prst="rect">
            <a:avLst/>
          </a:prstGeom>
        </p:spPr>
      </p:pic>
      <p:pic>
        <p:nvPicPr>
          <p:cNvPr id="59" name="Picture 58" descr="Firew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3283" y="2092370"/>
            <a:ext cx="274320" cy="274320"/>
          </a:xfrm>
          <a:prstGeom prst="rect">
            <a:avLst/>
          </a:prstGeom>
        </p:spPr>
      </p:pic>
      <p:pic>
        <p:nvPicPr>
          <p:cNvPr id="102" name="Picture 101" descr="Firew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3283" y="2404028"/>
            <a:ext cx="274320" cy="274320"/>
          </a:xfrm>
          <a:prstGeom prst="rect">
            <a:avLst/>
          </a:prstGeom>
        </p:spPr>
      </p:pic>
      <p:pic>
        <p:nvPicPr>
          <p:cNvPr id="91" name="Picture 90" descr="Firew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93284" y="3206926"/>
            <a:ext cx="274320" cy="274320"/>
          </a:xfrm>
          <a:prstGeom prst="rect">
            <a:avLst/>
          </a:prstGeom>
        </p:spPr>
      </p:pic>
      <p:pic>
        <p:nvPicPr>
          <p:cNvPr id="92" name="Picture 91" descr="Firew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6024" y="3206926"/>
            <a:ext cx="274320" cy="274320"/>
          </a:xfrm>
          <a:prstGeom prst="rect">
            <a:avLst/>
          </a:prstGeom>
        </p:spPr>
      </p:pic>
      <p:grpSp>
        <p:nvGrpSpPr>
          <p:cNvPr id="9" name="Group 82"/>
          <p:cNvGrpSpPr/>
          <p:nvPr/>
        </p:nvGrpSpPr>
        <p:grpSpPr>
          <a:xfrm>
            <a:off x="6304369" y="3969324"/>
            <a:ext cx="766555" cy="530672"/>
            <a:chOff x="4238021" y="5044916"/>
            <a:chExt cx="766555" cy="530672"/>
          </a:xfrm>
        </p:grpSpPr>
        <p:pic>
          <p:nvPicPr>
            <p:cNvPr id="73" name="Picture 72" descr="RAD SecureFlow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3000" y="5250467"/>
              <a:ext cx="336596" cy="325121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4238021" y="5044916"/>
              <a:ext cx="766555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SecFlow 2</a:t>
              </a:r>
            </a:p>
          </p:txBody>
        </p:sp>
      </p:grpSp>
      <p:grpSp>
        <p:nvGrpSpPr>
          <p:cNvPr id="10" name="Group 88"/>
          <p:cNvGrpSpPr/>
          <p:nvPr/>
        </p:nvGrpSpPr>
        <p:grpSpPr>
          <a:xfrm>
            <a:off x="6304369" y="1892874"/>
            <a:ext cx="766555" cy="637352"/>
            <a:chOff x="4238021" y="4938236"/>
            <a:chExt cx="766555" cy="637352"/>
          </a:xfrm>
        </p:grpSpPr>
        <p:pic>
          <p:nvPicPr>
            <p:cNvPr id="93" name="Picture 92" descr="RAD SecureFlow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3000" y="5250467"/>
              <a:ext cx="336596" cy="325121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238021" y="4938236"/>
              <a:ext cx="766555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SecFlow 2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576951" y="5386602"/>
            <a:ext cx="1233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smtClean="0"/>
              <a:t>Контроллеры </a:t>
            </a:r>
            <a:r>
              <a:rPr lang="en-US" sz="1100" b="1" smtClean="0"/>
              <a:t>Modbus </a:t>
            </a:r>
            <a:endParaRPr lang="en-US" sz="11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7858724" y="3629001"/>
            <a:ext cx="701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smtClean="0"/>
              <a:t>Датчик</a:t>
            </a:r>
            <a:endParaRPr lang="en-US" sz="1100" b="1" dirty="0" smtClean="0"/>
          </a:p>
        </p:txBody>
      </p:sp>
      <p:sp>
        <p:nvSpPr>
          <p:cNvPr id="87" name="TextBox 86"/>
          <p:cNvSpPr txBox="1"/>
          <p:nvPr/>
        </p:nvSpPr>
        <p:spPr>
          <a:xfrm>
            <a:off x="6469997" y="3262691"/>
            <a:ext cx="19476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smtClean="0"/>
              <a:t>Удаленный объект </a:t>
            </a:r>
            <a:r>
              <a:rPr lang="en-US" sz="1300" b="1" smtClean="0"/>
              <a:t> </a:t>
            </a:r>
            <a:r>
              <a:rPr lang="en-US" sz="1100" b="1" dirty="0" smtClean="0"/>
              <a:t>B</a:t>
            </a:r>
            <a:endParaRPr lang="en-US" sz="11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676893" y="1793174"/>
            <a:ext cx="2921330" cy="46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b="1" smtClean="0">
                <a:latin typeface="+mn-lt"/>
              </a:rPr>
              <a:t>Оборудование контрольного центра работает  по </a:t>
            </a:r>
            <a:r>
              <a:rPr lang="en-US" sz="1400" b="1" smtClean="0">
                <a:latin typeface="+mn-lt"/>
              </a:rPr>
              <a:t>Ethernet/IP</a:t>
            </a:r>
            <a:endParaRPr lang="ru-RU" sz="1400" b="1" dirty="0" err="1" smtClean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81303" y="5828805"/>
            <a:ext cx="292133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b="1" smtClean="0">
                <a:latin typeface="+mn-lt"/>
              </a:rPr>
              <a:t>Оборудование </a:t>
            </a:r>
            <a:r>
              <a:rPr lang="en-US" sz="1400" b="1" smtClean="0">
                <a:latin typeface="+mn-lt"/>
              </a:rPr>
              <a:t> </a:t>
            </a:r>
            <a:r>
              <a:rPr lang="ru-RU" sz="1400" b="1" smtClean="0">
                <a:latin typeface="+mn-lt"/>
              </a:rPr>
              <a:t>удаленных объектов работает  по </a:t>
            </a:r>
            <a:r>
              <a:rPr lang="en-US" sz="1400" b="1" smtClean="0">
                <a:latin typeface="+mn-lt"/>
              </a:rPr>
              <a:t>Ethernet/I</a:t>
            </a:r>
            <a:r>
              <a:rPr lang="ru-RU" sz="1400" b="1" smtClean="0">
                <a:latin typeface="+mn-lt"/>
              </a:rPr>
              <a:t>Р</a:t>
            </a:r>
            <a:r>
              <a:rPr lang="en-US" sz="1400" b="1" smtClean="0"/>
              <a:t>,  </a:t>
            </a:r>
            <a:r>
              <a:rPr lang="ru-RU" sz="1400" b="1" smtClean="0"/>
              <a:t>или  имеет сериальные интерфейсы</a:t>
            </a:r>
            <a:r>
              <a:rPr lang="ru-RU" sz="1400" b="1" smtClean="0">
                <a:latin typeface="+mn-lt"/>
              </a:rPr>
              <a:t> </a:t>
            </a:r>
            <a:r>
              <a:rPr lang="en-US" sz="1400" b="1" smtClean="0">
                <a:latin typeface="+mn-lt"/>
              </a:rPr>
              <a:t>RS-232</a:t>
            </a:r>
            <a:r>
              <a:rPr lang="ru-RU" sz="1400" b="1" smtClean="0"/>
              <a:t>/</a:t>
            </a:r>
            <a:r>
              <a:rPr lang="en-US" sz="1400" b="1" smtClean="0"/>
              <a:t>RS-485</a:t>
            </a:r>
            <a:endParaRPr lang="ru-RU" sz="1400" b="1" dirty="0" err="1" smtClean="0">
              <a:latin typeface="+mn-lt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40327" y="4203865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indent="-1803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80340" algn="l"/>
              </a:tabLst>
            </a:pPr>
            <a:endParaRPr lang="en-US" smtClean="0">
              <a:ea typeface="MS PMincho"/>
              <a:cs typeface="Arial"/>
            </a:endParaRPr>
          </a:p>
          <a:p>
            <a:pPr marL="180340" marR="0" indent="-1803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180340" algn="l"/>
              </a:tabLst>
            </a:pPr>
            <a:r>
              <a:rPr lang="en-US" b="1" smtClean="0">
                <a:solidFill>
                  <a:srgbClr val="0000FF"/>
                </a:solidFill>
                <a:ea typeface="MS PMincho"/>
                <a:cs typeface="Arial"/>
              </a:rPr>
              <a:t>SecFlow </a:t>
            </a:r>
            <a:r>
              <a:rPr lang="ru-RU" b="1" smtClean="0">
                <a:solidFill>
                  <a:srgbClr val="0000FF"/>
                </a:solidFill>
                <a:ea typeface="MS PMincho"/>
                <a:cs typeface="Arial"/>
              </a:rPr>
              <a:t>поддерживает механизмы</a:t>
            </a:r>
            <a:r>
              <a:rPr lang="ru-RU" smtClean="0">
                <a:ea typeface="MS PMincho"/>
                <a:cs typeface="Arial"/>
              </a:rPr>
              <a:t>:</a:t>
            </a:r>
          </a:p>
          <a:p>
            <a:pPr marL="180340" marR="0" indent="-1803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mtClean="0">
                <a:ea typeface="MS PMincho"/>
                <a:cs typeface="Arial"/>
              </a:rPr>
              <a:t>Терминальный сервер</a:t>
            </a:r>
            <a:endParaRPr lang="en-US" smtClean="0">
              <a:ea typeface="MS PMincho"/>
              <a:cs typeface="Arial"/>
            </a:endParaRPr>
          </a:p>
          <a:p>
            <a:pPr marL="180340" marR="0" indent="-1803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mtClean="0">
                <a:ea typeface="MS PMincho"/>
                <a:cs typeface="Arial"/>
              </a:rPr>
              <a:t>«Прозрачное» туннелирование сериального трафика по сети </a:t>
            </a:r>
            <a:r>
              <a:rPr lang="en-US" smtClean="0">
                <a:ea typeface="MS PMincho"/>
                <a:cs typeface="Arial"/>
              </a:rPr>
              <a:t>IP</a:t>
            </a:r>
            <a:endParaRPr lang="ru-RU" smtClean="0">
              <a:ea typeface="MS PMincho"/>
              <a:cs typeface="Arial"/>
            </a:endParaRPr>
          </a:p>
          <a:p>
            <a:pPr marL="180340" marR="0" indent="-1803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mtClean="0">
                <a:ea typeface="MS PMincho"/>
                <a:cs typeface="Arial"/>
              </a:rPr>
              <a:t>Преобразование протоколов МЭК 104/101 и МЭК 61850/104 (в будущих версиях) </a:t>
            </a:r>
            <a:r>
              <a:rPr lang="en-US" smtClean="0">
                <a:ea typeface="MS PMincho"/>
                <a:cs typeface="Arial"/>
              </a:rPr>
              <a:t> </a:t>
            </a:r>
            <a:endParaRPr lang="en-US" dirty="0">
              <a:ea typeface="MS PMincho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à coins arrondis 101"/>
          <p:cNvSpPr/>
          <p:nvPr/>
        </p:nvSpPr>
        <p:spPr>
          <a:xfrm>
            <a:off x="7704740" y="4678991"/>
            <a:ext cx="1360507" cy="126460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à coins arrondis 101"/>
          <p:cNvSpPr/>
          <p:nvPr/>
        </p:nvSpPr>
        <p:spPr>
          <a:xfrm>
            <a:off x="7627103" y="4653112"/>
            <a:ext cx="1360507" cy="11911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cteur en angle 12"/>
          <p:cNvCxnSpPr>
            <a:endCxn id="77" idx="0"/>
          </p:cNvCxnSpPr>
          <p:nvPr/>
        </p:nvCxnSpPr>
        <p:spPr>
          <a:xfrm rot="5400000">
            <a:off x="4184827" y="3661765"/>
            <a:ext cx="29158" cy="3038536"/>
          </a:xfrm>
          <a:prstGeom prst="bentConnector3">
            <a:avLst>
              <a:gd name="adj1" fmla="val 884004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en angle 98"/>
          <p:cNvCxnSpPr/>
          <p:nvPr/>
        </p:nvCxnSpPr>
        <p:spPr>
          <a:xfrm>
            <a:off x="3032503" y="4443413"/>
            <a:ext cx="821981" cy="523426"/>
          </a:xfrm>
          <a:prstGeom prst="bentConnector3">
            <a:avLst>
              <a:gd name="adj1" fmla="val 100017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/>
          <p:nvPr/>
        </p:nvCxnSpPr>
        <p:spPr>
          <a:xfrm>
            <a:off x="5655607" y="2865712"/>
            <a:ext cx="7923" cy="55509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4868038" y="2163441"/>
            <a:ext cx="578587" cy="27128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76" idx="2"/>
          </p:cNvCxnSpPr>
          <p:nvPr/>
        </p:nvCxnSpPr>
        <p:spPr>
          <a:xfrm flipH="1">
            <a:off x="3846463" y="2196179"/>
            <a:ext cx="248230" cy="441919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77" y="308727"/>
            <a:ext cx="7245466" cy="644740"/>
          </a:xfrm>
        </p:spPr>
        <p:txBody>
          <a:bodyPr/>
          <a:lstStyle/>
          <a:p>
            <a:r>
              <a:rPr lang="en-US" sz="2800" smtClean="0"/>
              <a:t>SecFlow </a:t>
            </a:r>
            <a:r>
              <a:rPr lang="ru-RU" sz="2800" smtClean="0"/>
              <a:t>для смешанных приложений </a:t>
            </a:r>
            <a:r>
              <a:rPr lang="en-US" sz="2800" smtClean="0"/>
              <a:t>SCADA</a:t>
            </a:r>
            <a:endParaRPr lang="en-US" sz="28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341842" y="1246776"/>
            <a:ext cx="7431221" cy="77277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à coins arrondis 5"/>
          <p:cNvSpPr/>
          <p:nvPr/>
        </p:nvSpPr>
        <p:spPr>
          <a:xfrm>
            <a:off x="285197" y="3196644"/>
            <a:ext cx="895973" cy="3575632"/>
          </a:xfrm>
          <a:prstGeom prst="round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600" smtClean="0"/>
              <a:t>Объект</a:t>
            </a:r>
            <a:endParaRPr lang="en-GB" sz="16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85198" y="2161086"/>
            <a:ext cx="882820" cy="9144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Сеть связи</a:t>
            </a:r>
            <a:endParaRPr lang="en-GB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85198" y="1228725"/>
            <a:ext cx="882820" cy="78952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/>
              <a:t>Контрольный Центр </a:t>
            </a:r>
            <a:endParaRPr lang="en-GB" sz="1400" dirty="0"/>
          </a:p>
        </p:txBody>
      </p:sp>
      <p:sp>
        <p:nvSpPr>
          <p:cNvPr id="10" name="Ellipse 9"/>
          <p:cNvSpPr/>
          <p:nvPr/>
        </p:nvSpPr>
        <p:spPr>
          <a:xfrm>
            <a:off x="4615132" y="1285889"/>
            <a:ext cx="1725283" cy="4409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tx1"/>
                </a:solidFill>
              </a:rPr>
              <a:t>Телефония и данные</a:t>
            </a:r>
            <a:r>
              <a:rPr lang="en-GB" sz="1200" smtClean="0">
                <a:solidFill>
                  <a:schemeClr val="tx1"/>
                </a:solidFill>
              </a:rPr>
              <a:t> 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700068" y="1373188"/>
            <a:ext cx="1771941" cy="47264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tx1"/>
                </a:solidFill>
              </a:rPr>
              <a:t>Управление устройствами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2" name="Picture 55" descr="RAD SecureFlow 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09552" y="1758428"/>
            <a:ext cx="581679" cy="293414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1224996" y="4112064"/>
            <a:ext cx="5615191" cy="16674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à coins arrondis 20"/>
          <p:cNvSpPr/>
          <p:nvPr/>
        </p:nvSpPr>
        <p:spPr>
          <a:xfrm>
            <a:off x="1276648" y="3196644"/>
            <a:ext cx="5551664" cy="9154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ZoneTexte 21"/>
          <p:cNvSpPr txBox="1"/>
          <p:nvPr/>
        </p:nvSpPr>
        <p:spPr>
          <a:xfrm>
            <a:off x="1191068" y="3536175"/>
            <a:ext cx="1162601" cy="23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>
                <a:latin typeface="+mn-lt"/>
              </a:rPr>
              <a:t>Комната связи</a:t>
            </a:r>
            <a:endParaRPr lang="en-GB" sz="1100" b="1" dirty="0" smtClean="0"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147314" y="4919960"/>
            <a:ext cx="1321426" cy="52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Технологическое оборудование на  шине </a:t>
            </a:r>
            <a:r>
              <a:rPr lang="en-GB" sz="1100" b="1" smtClean="0"/>
              <a:t>61850</a:t>
            </a:r>
            <a:endParaRPr lang="en-GB" sz="1100" b="1" dirty="0" smtClean="0">
              <a:latin typeface="+mn-lt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8583" y="5807626"/>
            <a:ext cx="3750104" cy="80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55" descr="RAD SecureFlow 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95857" y="1753792"/>
            <a:ext cx="581679" cy="293414"/>
          </a:xfrm>
          <a:prstGeom prst="rect">
            <a:avLst/>
          </a:prstGeom>
        </p:spPr>
      </p:pic>
      <p:sp>
        <p:nvSpPr>
          <p:cNvPr id="67" name="ZoneTexte 66"/>
          <p:cNvSpPr txBox="1"/>
          <p:nvPr/>
        </p:nvSpPr>
        <p:spPr>
          <a:xfrm>
            <a:off x="3247898" y="3192002"/>
            <a:ext cx="12054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000" b="1" smtClean="0">
                <a:latin typeface="+mn-lt"/>
              </a:rPr>
              <a:t>Мультисервисная шина</a:t>
            </a:r>
            <a:endParaRPr lang="en-GB" sz="1000" b="1" dirty="0" smtClean="0">
              <a:latin typeface="+mn-lt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2823195" y="2035878"/>
            <a:ext cx="1231427" cy="236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МЭК</a:t>
            </a:r>
            <a:r>
              <a:rPr lang="en-GB" sz="1100" b="1" smtClean="0">
                <a:latin typeface="+mn-lt"/>
              </a:rPr>
              <a:t> </a:t>
            </a:r>
            <a:r>
              <a:rPr lang="en-GB" sz="1100" b="1" dirty="0" smtClean="0">
                <a:latin typeface="+mn-lt"/>
              </a:rPr>
              <a:t>60870-5-104</a:t>
            </a:r>
          </a:p>
        </p:txBody>
      </p:sp>
      <p:sp>
        <p:nvSpPr>
          <p:cNvPr id="73" name="Rectangle à coins arrondis 72"/>
          <p:cNvSpPr/>
          <p:nvPr/>
        </p:nvSpPr>
        <p:spPr>
          <a:xfrm>
            <a:off x="1227871" y="3196645"/>
            <a:ext cx="1121281" cy="34982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GB" sz="1600" dirty="0"/>
          </a:p>
        </p:txBody>
      </p:sp>
      <p:cxnSp>
        <p:nvCxnSpPr>
          <p:cNvPr id="57" name="Connecteur droit 56"/>
          <p:cNvCxnSpPr>
            <a:endCxn id="74" idx="0"/>
          </p:cNvCxnSpPr>
          <p:nvPr/>
        </p:nvCxnSpPr>
        <p:spPr>
          <a:xfrm>
            <a:off x="4606013" y="2770509"/>
            <a:ext cx="171373" cy="52423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Picture 55" descr="RAD SecureFlow 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60544" y="3421308"/>
            <a:ext cx="581679" cy="293414"/>
          </a:xfrm>
          <a:prstGeom prst="rect">
            <a:avLst/>
          </a:prstGeom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24" y="3294739"/>
            <a:ext cx="324723" cy="1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31" y="2019502"/>
            <a:ext cx="324723" cy="1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ZoneTexte 80"/>
          <p:cNvSpPr txBox="1"/>
          <p:nvPr/>
        </p:nvSpPr>
        <p:spPr>
          <a:xfrm>
            <a:off x="1168018" y="5845425"/>
            <a:ext cx="1203764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>
                <a:latin typeface="+mn-lt"/>
              </a:rPr>
              <a:t>Оборудование</a:t>
            </a:r>
          </a:p>
          <a:p>
            <a:pPr algn="ctr">
              <a:lnSpc>
                <a:spcPct val="85000"/>
              </a:lnSpc>
            </a:pPr>
            <a:r>
              <a:rPr lang="ru-RU" sz="1100" b="1" smtClean="0"/>
              <a:t>преобразования</a:t>
            </a:r>
          </a:p>
          <a:p>
            <a:pPr algn="ctr">
              <a:lnSpc>
                <a:spcPct val="85000"/>
              </a:lnSpc>
            </a:pPr>
            <a:r>
              <a:rPr lang="ru-RU" sz="1100" b="1" smtClean="0"/>
              <a:t> и </a:t>
            </a:r>
            <a:r>
              <a:rPr lang="ru-RU" sz="1100" b="1" smtClean="0">
                <a:latin typeface="+mn-lt"/>
              </a:rPr>
              <a:t>передачи</a:t>
            </a:r>
          </a:p>
          <a:p>
            <a:pPr algn="ctr">
              <a:lnSpc>
                <a:spcPct val="85000"/>
              </a:lnSpc>
            </a:pPr>
            <a:r>
              <a:rPr lang="ru-RU" sz="1100" b="1" smtClean="0"/>
              <a:t>электроэнергии</a:t>
            </a:r>
            <a:endParaRPr lang="en-GB" sz="1100" b="1" dirty="0" smtClean="0">
              <a:latin typeface="+mn-lt"/>
            </a:endParaRPr>
          </a:p>
        </p:txBody>
      </p:sp>
      <p:pic>
        <p:nvPicPr>
          <p:cNvPr id="16" name="Picture 55" descr="RAD SecureFlow 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31517" y="5273805"/>
            <a:ext cx="581680" cy="293414"/>
          </a:xfrm>
          <a:prstGeom prst="rect">
            <a:avLst/>
          </a:prstGeom>
        </p:spPr>
      </p:pic>
      <p:sp>
        <p:nvSpPr>
          <p:cNvPr id="46" name="Rounded Rectangle 405"/>
          <p:cNvSpPr/>
          <p:nvPr/>
        </p:nvSpPr>
        <p:spPr>
          <a:xfrm>
            <a:off x="2264960" y="3527508"/>
            <a:ext cx="1762110" cy="4526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7" name="Picture 406" descr="Video Camer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76773" y="3589797"/>
            <a:ext cx="359665" cy="220369"/>
          </a:xfrm>
          <a:prstGeom prst="rect">
            <a:avLst/>
          </a:prstGeom>
        </p:spPr>
      </p:pic>
      <p:pic>
        <p:nvPicPr>
          <p:cNvPr id="48" name="Picture 407" descr="Video Camer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5412" y="3589797"/>
            <a:ext cx="359665" cy="220369"/>
          </a:xfrm>
          <a:prstGeom prst="rect">
            <a:avLst/>
          </a:prstGeom>
        </p:spPr>
      </p:pic>
      <p:pic>
        <p:nvPicPr>
          <p:cNvPr id="49" name="Picture 408" descr="Access Devi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8805" y="3587306"/>
            <a:ext cx="359665" cy="220369"/>
          </a:xfrm>
          <a:prstGeom prst="rect">
            <a:avLst/>
          </a:prstGeom>
        </p:spPr>
      </p:pic>
      <p:sp>
        <p:nvSpPr>
          <p:cNvPr id="50" name="TextBox 409"/>
          <p:cNvSpPr txBox="1"/>
          <p:nvPr/>
        </p:nvSpPr>
        <p:spPr>
          <a:xfrm>
            <a:off x="2724853" y="3801701"/>
            <a:ext cx="63511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000" b="1" smtClean="0"/>
              <a:t>Камеры</a:t>
            </a:r>
            <a:endParaRPr lang="en-IN" sz="1000" b="1" dirty="0" err="1"/>
          </a:p>
        </p:txBody>
      </p:sp>
      <p:sp>
        <p:nvSpPr>
          <p:cNvPr id="51" name="TextBox 410"/>
          <p:cNvSpPr txBox="1"/>
          <p:nvPr/>
        </p:nvSpPr>
        <p:spPr>
          <a:xfrm>
            <a:off x="3245593" y="3787050"/>
            <a:ext cx="942887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000" b="1" smtClean="0"/>
              <a:t>Контроллеры</a:t>
            </a:r>
            <a:endParaRPr lang="en-IN" sz="1000" b="1" dirty="0" err="1"/>
          </a:p>
        </p:txBody>
      </p:sp>
      <p:pic>
        <p:nvPicPr>
          <p:cNvPr id="52" name="Picture 411" descr="Mobile pho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77660" y="3590933"/>
            <a:ext cx="359665" cy="220369"/>
          </a:xfrm>
          <a:prstGeom prst="rect">
            <a:avLst/>
          </a:prstGeom>
        </p:spPr>
      </p:pic>
      <p:sp>
        <p:nvSpPr>
          <p:cNvPr id="53" name="TextBox 412"/>
          <p:cNvSpPr txBox="1"/>
          <p:nvPr/>
        </p:nvSpPr>
        <p:spPr>
          <a:xfrm>
            <a:off x="2106559" y="3795239"/>
            <a:ext cx="792205" cy="35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/>
              <a:t>VoIP</a:t>
            </a:r>
            <a:r>
              <a:rPr lang="en-US" sz="1000" b="1" smtClean="0"/>
              <a:t/>
            </a:r>
            <a:br>
              <a:rPr lang="en-US" sz="1000" b="1" smtClean="0"/>
            </a:br>
            <a:r>
              <a:rPr lang="ru-RU" sz="1000" b="1" smtClean="0"/>
              <a:t>телефония</a:t>
            </a:r>
            <a:endParaRPr lang="en-IN" sz="1000" b="1" dirty="0" err="1"/>
          </a:p>
        </p:txBody>
      </p:sp>
      <p:pic>
        <p:nvPicPr>
          <p:cNvPr id="56" name="Picture 55" descr="RAD SecureFlow 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35522" y="3270915"/>
            <a:ext cx="581679" cy="293414"/>
          </a:xfrm>
          <a:prstGeom prst="rect">
            <a:avLst/>
          </a:prstGeom>
        </p:spPr>
      </p:pic>
      <p:cxnSp>
        <p:nvCxnSpPr>
          <p:cNvPr id="59" name="Connecteur droit 58"/>
          <p:cNvCxnSpPr/>
          <p:nvPr/>
        </p:nvCxnSpPr>
        <p:spPr>
          <a:xfrm>
            <a:off x="2295416" y="3549184"/>
            <a:ext cx="176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>
            <a:off x="3151477" y="2790498"/>
            <a:ext cx="384836" cy="526193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62" y="3107727"/>
            <a:ext cx="324723" cy="1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76" y="2006241"/>
            <a:ext cx="324723" cy="1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Ellipse 91"/>
          <p:cNvSpPr/>
          <p:nvPr/>
        </p:nvSpPr>
        <p:spPr>
          <a:xfrm>
            <a:off x="6539480" y="1383333"/>
            <a:ext cx="1888527" cy="4244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>
                <a:solidFill>
                  <a:schemeClr val="tx1"/>
                </a:solidFill>
              </a:rPr>
              <a:t>Управление сетью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94" name="Connecteur droit 93"/>
          <p:cNvCxnSpPr>
            <a:endCxn id="92" idx="4"/>
          </p:cNvCxnSpPr>
          <p:nvPr/>
        </p:nvCxnSpPr>
        <p:spPr>
          <a:xfrm flipV="1">
            <a:off x="6856569" y="1807832"/>
            <a:ext cx="627175" cy="632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6215928" y="2066702"/>
            <a:ext cx="668067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 dirty="0" smtClean="0">
                <a:latin typeface="+mn-lt"/>
              </a:rPr>
              <a:t>SNMP</a:t>
            </a:r>
          </a:p>
        </p:txBody>
      </p:sp>
      <p:cxnSp>
        <p:nvCxnSpPr>
          <p:cNvPr id="112" name="Connecteur droit 111"/>
          <p:cNvCxnSpPr/>
          <p:nvPr/>
        </p:nvCxnSpPr>
        <p:spPr>
          <a:xfrm flipH="1">
            <a:off x="4471743" y="3676454"/>
            <a:ext cx="1160926" cy="129622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Nuage 13"/>
          <p:cNvSpPr/>
          <p:nvPr/>
        </p:nvSpPr>
        <p:spPr>
          <a:xfrm>
            <a:off x="2154866" y="2250036"/>
            <a:ext cx="2877289" cy="673473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mtClean="0"/>
              <a:t> </a:t>
            </a:r>
            <a:r>
              <a:rPr lang="ru-RU" sz="1200" b="1" smtClean="0"/>
              <a:t>Арендованные каналы </a:t>
            </a:r>
            <a:r>
              <a:rPr lang="en-GB" sz="1200" b="1" smtClean="0"/>
              <a:t>IP/</a:t>
            </a:r>
            <a:r>
              <a:rPr lang="en-US" sz="1200" b="1" smtClean="0"/>
              <a:t>Ethernet</a:t>
            </a:r>
            <a:endParaRPr lang="en-GB" sz="1200" b="1" dirty="0"/>
          </a:p>
        </p:txBody>
      </p:sp>
      <p:sp>
        <p:nvSpPr>
          <p:cNvPr id="89" name="ZoneTexte 88"/>
          <p:cNvSpPr txBox="1"/>
          <p:nvPr/>
        </p:nvSpPr>
        <p:spPr>
          <a:xfrm>
            <a:off x="3458209" y="2918571"/>
            <a:ext cx="1245550" cy="23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МЭК</a:t>
            </a:r>
            <a:r>
              <a:rPr lang="en-GB" sz="1100" b="1" smtClean="0">
                <a:latin typeface="+mn-lt"/>
              </a:rPr>
              <a:t> </a:t>
            </a:r>
            <a:r>
              <a:rPr lang="en-GB" sz="1100" b="1" dirty="0" smtClean="0">
                <a:latin typeface="+mn-lt"/>
              </a:rPr>
              <a:t>60870-5-104</a:t>
            </a:r>
          </a:p>
        </p:txBody>
      </p:sp>
      <p:cxnSp>
        <p:nvCxnSpPr>
          <p:cNvPr id="159" name="Connecteur droit 158"/>
          <p:cNvCxnSpPr/>
          <p:nvPr/>
        </p:nvCxnSpPr>
        <p:spPr>
          <a:xfrm flipH="1">
            <a:off x="5725235" y="3691078"/>
            <a:ext cx="2604" cy="38910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3" name="Picture 118" descr="RAD 3U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338288" y="3319937"/>
            <a:ext cx="1010754" cy="477373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5274936" y="3377286"/>
            <a:ext cx="1184940" cy="381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 smtClean="0">
                <a:latin typeface="+mn-lt"/>
              </a:rPr>
              <a:t> </a:t>
            </a:r>
            <a:r>
              <a:rPr lang="ru-RU" sz="1100" b="1" smtClean="0">
                <a:latin typeface="+mn-lt"/>
              </a:rPr>
              <a:t>Мультиплексор</a:t>
            </a:r>
          </a:p>
          <a:p>
            <a:pPr algn="ctr">
              <a:lnSpc>
                <a:spcPct val="85000"/>
              </a:lnSpc>
            </a:pPr>
            <a:r>
              <a:rPr lang="en-GB" sz="1100" b="1" smtClean="0">
                <a:latin typeface="+mn-lt"/>
              </a:rPr>
              <a:t>MP</a:t>
            </a:r>
            <a:endParaRPr lang="en-GB" sz="1100" b="1" dirty="0" smtClean="0">
              <a:latin typeface="+mn-lt"/>
            </a:endParaRPr>
          </a:p>
        </p:txBody>
      </p:sp>
      <p:sp>
        <p:nvSpPr>
          <p:cNvPr id="87" name="Nuage 86"/>
          <p:cNvSpPr/>
          <p:nvPr/>
        </p:nvSpPr>
        <p:spPr>
          <a:xfrm>
            <a:off x="4911454" y="2236265"/>
            <a:ext cx="2697044" cy="673473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/>
              <a:t>Каналы </a:t>
            </a:r>
            <a:r>
              <a:rPr lang="en-US" sz="1200" b="1" smtClean="0"/>
              <a:t>SDH</a:t>
            </a:r>
            <a:endParaRPr lang="ru-RU" sz="1200" b="1" smtClean="0"/>
          </a:p>
          <a:p>
            <a:pPr algn="ctr"/>
            <a:r>
              <a:rPr lang="ru-RU" sz="1200" b="1" smtClean="0"/>
              <a:t>(частные или  арендованные)</a:t>
            </a:r>
            <a:endParaRPr lang="en-GB" sz="12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4738685" y="3461271"/>
            <a:ext cx="316113" cy="236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 dirty="0" smtClean="0">
                <a:latin typeface="+mn-lt"/>
              </a:rPr>
              <a:t>SF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2940099" y="3337401"/>
            <a:ext cx="316113" cy="236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 dirty="0" smtClean="0">
                <a:latin typeface="+mn-lt"/>
              </a:rPr>
              <a:t>SF</a:t>
            </a:r>
          </a:p>
        </p:txBody>
      </p:sp>
      <p:cxnSp>
        <p:nvCxnSpPr>
          <p:cNvPr id="70" name="Connecteur en angle 69"/>
          <p:cNvCxnSpPr/>
          <p:nvPr/>
        </p:nvCxnSpPr>
        <p:spPr>
          <a:xfrm flipV="1">
            <a:off x="2680138" y="5059149"/>
            <a:ext cx="2841540" cy="2459"/>
          </a:xfrm>
          <a:prstGeom prst="bentConnector3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150" descr="Generic Unit.pn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4177589" y="4912414"/>
            <a:ext cx="348630" cy="304833"/>
          </a:xfrm>
          <a:prstGeom prst="rect">
            <a:avLst/>
          </a:prstGeom>
        </p:spPr>
      </p:pic>
      <p:pic>
        <p:nvPicPr>
          <p:cNvPr id="72" name="Picture 150" descr="Generic Unit.pn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492571" y="4256194"/>
            <a:ext cx="348630" cy="304833"/>
          </a:xfrm>
          <a:prstGeom prst="rect">
            <a:avLst/>
          </a:prstGeom>
        </p:spPr>
      </p:pic>
      <p:pic>
        <p:nvPicPr>
          <p:cNvPr id="77" name="Picture 150" descr="Generic Unit.pn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2505833" y="4890796"/>
            <a:ext cx="348611" cy="304816"/>
          </a:xfrm>
          <a:prstGeom prst="rect">
            <a:avLst/>
          </a:prstGeom>
        </p:spPr>
      </p:pic>
      <p:pic>
        <p:nvPicPr>
          <p:cNvPr id="78" name="Picture 150" descr="Generic Unit.pn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521679" y="4895092"/>
            <a:ext cx="348630" cy="304833"/>
          </a:xfrm>
          <a:prstGeom prst="rect">
            <a:avLst/>
          </a:prstGeom>
        </p:spPr>
      </p:pic>
      <p:pic>
        <p:nvPicPr>
          <p:cNvPr id="80" name="Picture 150" descr="Generic Unit.pn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102070" y="4890796"/>
            <a:ext cx="348611" cy="304816"/>
          </a:xfrm>
          <a:prstGeom prst="rect">
            <a:avLst/>
          </a:prstGeom>
        </p:spPr>
      </p:pic>
      <p:pic>
        <p:nvPicPr>
          <p:cNvPr id="82" name="Picture 150" descr="Generic Unit.pn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680179" y="4892949"/>
            <a:ext cx="348611" cy="304816"/>
          </a:xfrm>
          <a:prstGeom prst="rect">
            <a:avLst/>
          </a:prstGeom>
        </p:spPr>
      </p:pic>
      <p:pic>
        <p:nvPicPr>
          <p:cNvPr id="85" name="Picture 150" descr="Generic Unit.pn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542573" y="4049730"/>
            <a:ext cx="348630" cy="304833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6881306" y="3316691"/>
            <a:ext cx="1342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mtClean="0"/>
              <a:t>Интерфейсы:</a:t>
            </a:r>
            <a:r>
              <a:rPr lang="fr-FR" sz="1000" smtClean="0"/>
              <a:t>E1</a:t>
            </a:r>
            <a:r>
              <a:rPr lang="fr-FR" sz="1000" dirty="0" smtClean="0"/>
              <a:t>, G703.1 64k, V11/RS 435, C37.94, V24</a:t>
            </a:r>
          </a:p>
          <a:p>
            <a:endParaRPr lang="fr-FR" sz="1000" dirty="0"/>
          </a:p>
        </p:txBody>
      </p:sp>
      <p:cxnSp>
        <p:nvCxnSpPr>
          <p:cNvPr id="98" name="Connecteur en angle 97"/>
          <p:cNvCxnSpPr>
            <a:stCxn id="77" idx="2"/>
          </p:cNvCxnSpPr>
          <p:nvPr/>
        </p:nvCxnSpPr>
        <p:spPr>
          <a:xfrm rot="5400000" flipH="1" flipV="1">
            <a:off x="2836324" y="4278326"/>
            <a:ext cx="456285" cy="768657"/>
          </a:xfrm>
          <a:prstGeom prst="bentConnector2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>
            <a:stCxn id="85" idx="0"/>
          </p:cNvCxnSpPr>
          <p:nvPr/>
        </p:nvCxnSpPr>
        <p:spPr>
          <a:xfrm>
            <a:off x="5716888" y="4354563"/>
            <a:ext cx="1786" cy="5743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ngle 100"/>
          <p:cNvCxnSpPr>
            <a:stCxn id="87" idx="0"/>
            <a:endCxn id="102" idx="0"/>
          </p:cNvCxnSpPr>
          <p:nvPr/>
        </p:nvCxnSpPr>
        <p:spPr>
          <a:xfrm>
            <a:off x="7606250" y="2573002"/>
            <a:ext cx="626344" cy="1953589"/>
          </a:xfrm>
          <a:prstGeom prst="bentConnector2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à coins arrondis 101"/>
          <p:cNvSpPr/>
          <p:nvPr/>
        </p:nvSpPr>
        <p:spPr>
          <a:xfrm>
            <a:off x="7552340" y="4526591"/>
            <a:ext cx="1360507" cy="11911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ZoneTexte 102"/>
          <p:cNvSpPr txBox="1"/>
          <p:nvPr/>
        </p:nvSpPr>
        <p:spPr>
          <a:xfrm>
            <a:off x="7831293" y="4813536"/>
            <a:ext cx="873957" cy="38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Удаленные объекты</a:t>
            </a:r>
            <a:endParaRPr lang="en-GB" sz="1100" b="1" dirty="0" smtClean="0">
              <a:latin typeface="+mn-lt"/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 flipH="1">
            <a:off x="5777537" y="3420094"/>
            <a:ext cx="1145777" cy="5190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en angle 64"/>
          <p:cNvCxnSpPr>
            <a:endCxn id="15" idx="2"/>
          </p:cNvCxnSpPr>
          <p:nvPr/>
        </p:nvCxnSpPr>
        <p:spPr>
          <a:xfrm flipV="1">
            <a:off x="3800558" y="3714722"/>
            <a:ext cx="950826" cy="632081"/>
          </a:xfrm>
          <a:prstGeom prst="bentConnector2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/>
          <p:cNvSpPr txBox="1"/>
          <p:nvPr/>
        </p:nvSpPr>
        <p:spPr>
          <a:xfrm>
            <a:off x="3798678" y="4328436"/>
            <a:ext cx="1245550" cy="38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МЭК</a:t>
            </a:r>
            <a:r>
              <a:rPr lang="en-GB" sz="1100" b="1" smtClean="0">
                <a:latin typeface="+mn-lt"/>
              </a:rPr>
              <a:t> </a:t>
            </a:r>
            <a:r>
              <a:rPr lang="en-GB" sz="1100" b="1" dirty="0" smtClean="0">
                <a:latin typeface="+mn-lt"/>
              </a:rPr>
              <a:t>60870-5-101</a:t>
            </a:r>
          </a:p>
          <a:p>
            <a:pPr algn="ctr">
              <a:lnSpc>
                <a:spcPct val="85000"/>
              </a:lnSpc>
            </a:pPr>
            <a:r>
              <a:rPr lang="ru-RU" sz="1100" b="1" smtClean="0"/>
              <a:t>или</a:t>
            </a:r>
            <a:r>
              <a:rPr lang="en-GB" sz="1100" b="1" smtClean="0"/>
              <a:t> </a:t>
            </a:r>
            <a:r>
              <a:rPr lang="en-GB" sz="1100" b="1" dirty="0" smtClean="0"/>
              <a:t>-104</a:t>
            </a:r>
            <a:endParaRPr lang="en-GB" sz="1100" b="1" dirty="0" smtClean="0">
              <a:latin typeface="+mn-lt"/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4626126" y="5075397"/>
            <a:ext cx="856325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>
                <a:solidFill>
                  <a:srgbClr val="0000FF"/>
                </a:solidFill>
              </a:rPr>
              <a:t>МЭК</a:t>
            </a:r>
            <a:r>
              <a:rPr lang="en-GB" sz="1100" b="1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GB" sz="1100" b="1" dirty="0" smtClean="0">
                <a:solidFill>
                  <a:srgbClr val="0000FF"/>
                </a:solidFill>
                <a:latin typeface="+mn-lt"/>
              </a:rPr>
              <a:t>61850</a:t>
            </a:r>
          </a:p>
        </p:txBody>
      </p:sp>
      <p:sp>
        <p:nvSpPr>
          <p:cNvPr id="107" name="ZoneTexte 92"/>
          <p:cNvSpPr txBox="1"/>
          <p:nvPr/>
        </p:nvSpPr>
        <p:spPr>
          <a:xfrm>
            <a:off x="4006899" y="1799023"/>
            <a:ext cx="316113" cy="236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 dirty="0" smtClean="0">
                <a:latin typeface="+mn-lt"/>
              </a:rPr>
              <a:t>SF</a:t>
            </a:r>
          </a:p>
        </p:txBody>
      </p:sp>
      <p:sp>
        <p:nvSpPr>
          <p:cNvPr id="109" name="ZoneTexte 92"/>
          <p:cNvSpPr txBox="1"/>
          <p:nvPr/>
        </p:nvSpPr>
        <p:spPr>
          <a:xfrm>
            <a:off x="5387125" y="1807650"/>
            <a:ext cx="316113" cy="236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 dirty="0" smtClean="0">
                <a:latin typeface="+mn-lt"/>
              </a:rPr>
              <a:t>SF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688282" y="4533349"/>
            <a:ext cx="1144176" cy="38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>
                <a:latin typeface="+mn-lt"/>
              </a:rPr>
              <a:t>Контроллеры,</a:t>
            </a:r>
          </a:p>
          <a:p>
            <a:pPr algn="ctr">
              <a:lnSpc>
                <a:spcPct val="85000"/>
              </a:lnSpc>
            </a:pPr>
            <a:r>
              <a:rPr lang="ru-RU" sz="1100" b="1" smtClean="0"/>
              <a:t>Датчики и т.д</a:t>
            </a:r>
            <a:endParaRPr lang="ru-RU" sz="1100" b="1" dirty="0" err="1" smtClean="0">
              <a:latin typeface="+mn-lt"/>
            </a:endParaRPr>
          </a:p>
        </p:txBody>
      </p:sp>
      <p:pic>
        <p:nvPicPr>
          <p:cNvPr id="38" name="Picture 55" descr="RAD SecureFlow 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1014" y="4301319"/>
            <a:ext cx="581680" cy="293414"/>
          </a:xfrm>
          <a:prstGeom prst="rect">
            <a:avLst/>
          </a:prstGeom>
        </p:spPr>
      </p:pic>
      <p:sp>
        <p:nvSpPr>
          <p:cNvPr id="96" name="Скругленный прямоугольник 95"/>
          <p:cNvSpPr/>
          <p:nvPr/>
        </p:nvSpPr>
        <p:spPr>
          <a:xfrm>
            <a:off x="6923314" y="3253839"/>
            <a:ext cx="1211283" cy="938151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414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Connecteur en angle 107"/>
          <p:cNvCxnSpPr>
            <a:stCxn id="102" idx="2"/>
          </p:cNvCxnSpPr>
          <p:nvPr/>
        </p:nvCxnSpPr>
        <p:spPr>
          <a:xfrm rot="5400000" flipH="1" flipV="1">
            <a:off x="2367195" y="4608862"/>
            <a:ext cx="341976" cy="893"/>
          </a:xfrm>
          <a:prstGeom prst="bentConnector3">
            <a:avLst>
              <a:gd name="adj1" fmla="val 50000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/>
          <p:nvPr/>
        </p:nvCxnSpPr>
        <p:spPr>
          <a:xfrm>
            <a:off x="5655607" y="2865712"/>
            <a:ext cx="7923" cy="55509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65" name="Picture 55" descr="RAD SecureFlow 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09992" y="3448542"/>
            <a:ext cx="581679" cy="293414"/>
          </a:xfrm>
          <a:prstGeom prst="rect">
            <a:avLst/>
          </a:prstGeom>
        </p:spPr>
      </p:pic>
      <p:pic>
        <p:nvPicPr>
          <p:cNvPr id="1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48" y="3288300"/>
            <a:ext cx="324723" cy="1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9" name="Connecteur droit 78"/>
          <p:cNvCxnSpPr/>
          <p:nvPr/>
        </p:nvCxnSpPr>
        <p:spPr>
          <a:xfrm>
            <a:off x="5446625" y="2163441"/>
            <a:ext cx="1" cy="24104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76" idx="2"/>
          </p:cNvCxnSpPr>
          <p:nvPr/>
        </p:nvCxnSpPr>
        <p:spPr>
          <a:xfrm flipH="1">
            <a:off x="3846463" y="2196179"/>
            <a:ext cx="248230" cy="441919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à coins arrondis 4"/>
          <p:cNvSpPr/>
          <p:nvPr/>
        </p:nvSpPr>
        <p:spPr>
          <a:xfrm>
            <a:off x="1341843" y="1246776"/>
            <a:ext cx="7113388" cy="77277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55" descr="RAD SecureFlow 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09552" y="1758428"/>
            <a:ext cx="581679" cy="293414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1224996" y="3983334"/>
            <a:ext cx="5236847" cy="140033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à coins arrondis 20"/>
          <p:cNvSpPr/>
          <p:nvPr/>
        </p:nvSpPr>
        <p:spPr>
          <a:xfrm>
            <a:off x="1276648" y="3196644"/>
            <a:ext cx="5185196" cy="77839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8583" y="5807626"/>
            <a:ext cx="3750104" cy="80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5" name="Connecteur droit 54"/>
          <p:cNvCxnSpPr/>
          <p:nvPr/>
        </p:nvCxnSpPr>
        <p:spPr>
          <a:xfrm>
            <a:off x="5568908" y="3709937"/>
            <a:ext cx="10089" cy="50226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0" name="Picture 55" descr="RAD SecureFlow 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95857" y="1753792"/>
            <a:ext cx="581679" cy="293414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2678327" y="2125218"/>
            <a:ext cx="1263487" cy="236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МЭК </a:t>
            </a:r>
            <a:r>
              <a:rPr lang="en-GB" sz="1100" b="1" smtClean="0">
                <a:latin typeface="+mn-lt"/>
              </a:rPr>
              <a:t> </a:t>
            </a:r>
            <a:r>
              <a:rPr lang="en-GB" sz="1100" b="1" dirty="0" smtClean="0">
                <a:latin typeface="+mn-lt"/>
              </a:rPr>
              <a:t>60870-5-104</a:t>
            </a:r>
          </a:p>
        </p:txBody>
      </p:sp>
      <p:sp>
        <p:nvSpPr>
          <p:cNvPr id="73" name="Rectangle à coins arrondis 72"/>
          <p:cNvSpPr/>
          <p:nvPr/>
        </p:nvSpPr>
        <p:spPr>
          <a:xfrm>
            <a:off x="1227871" y="3196645"/>
            <a:ext cx="1121281" cy="34982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GB" sz="1600" dirty="0"/>
          </a:p>
        </p:txBody>
      </p:sp>
      <p:cxnSp>
        <p:nvCxnSpPr>
          <p:cNvPr id="57" name="Connecteur droit 56"/>
          <p:cNvCxnSpPr/>
          <p:nvPr/>
        </p:nvCxnSpPr>
        <p:spPr>
          <a:xfrm>
            <a:off x="4929682" y="2915303"/>
            <a:ext cx="1054" cy="47174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Picture 55" descr="RAD SecureFlow 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7198" y="3414791"/>
            <a:ext cx="581679" cy="293414"/>
          </a:xfrm>
          <a:prstGeom prst="rect">
            <a:avLst/>
          </a:prstGeom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54" y="3254549"/>
            <a:ext cx="324723" cy="1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31" y="2019502"/>
            <a:ext cx="324723" cy="1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50" descr="Generic Unit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404684" y="4159525"/>
            <a:ext cx="348630" cy="304833"/>
          </a:xfrm>
          <a:prstGeom prst="rect">
            <a:avLst/>
          </a:prstGeom>
        </p:spPr>
      </p:pic>
      <p:pic>
        <p:nvPicPr>
          <p:cNvPr id="41" name="Picture 53" descr="Rou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32203" y="5457125"/>
            <a:ext cx="324760" cy="32476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42" name="Picture 53" descr="Rou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7868" y="5449875"/>
            <a:ext cx="324760" cy="32476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43" name="Picture 53" descr="Rou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82422" y="5449875"/>
            <a:ext cx="324760" cy="32476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6" name="Rounded Rectangle 405"/>
          <p:cNvSpPr/>
          <p:nvPr/>
        </p:nvSpPr>
        <p:spPr>
          <a:xfrm>
            <a:off x="2287482" y="3583524"/>
            <a:ext cx="1762110" cy="5644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7" name="Picture 406" descr="Video Came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295" y="3645813"/>
            <a:ext cx="359665" cy="220368"/>
          </a:xfrm>
          <a:prstGeom prst="rect">
            <a:avLst/>
          </a:prstGeom>
        </p:spPr>
      </p:pic>
      <p:pic>
        <p:nvPicPr>
          <p:cNvPr id="48" name="Picture 407" descr="Video Came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7934" y="3645813"/>
            <a:ext cx="359665" cy="220368"/>
          </a:xfrm>
          <a:prstGeom prst="rect">
            <a:avLst/>
          </a:prstGeom>
        </p:spPr>
      </p:pic>
      <p:pic>
        <p:nvPicPr>
          <p:cNvPr id="49" name="Picture 408" descr="Access Devic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327" y="3643322"/>
            <a:ext cx="359665" cy="220368"/>
          </a:xfrm>
          <a:prstGeom prst="rect">
            <a:avLst/>
          </a:prstGeom>
        </p:spPr>
      </p:pic>
      <p:pic>
        <p:nvPicPr>
          <p:cNvPr id="52" name="Picture 411" descr="Mobile pho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00182" y="3646949"/>
            <a:ext cx="359665" cy="220368"/>
          </a:xfrm>
          <a:prstGeom prst="rect">
            <a:avLst/>
          </a:prstGeom>
        </p:spPr>
      </p:pic>
      <p:pic>
        <p:nvPicPr>
          <p:cNvPr id="56" name="Picture 55" descr="RAD SecureFlow 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58044" y="3326933"/>
            <a:ext cx="581679" cy="293414"/>
          </a:xfrm>
          <a:prstGeom prst="rect">
            <a:avLst/>
          </a:prstGeom>
        </p:spPr>
      </p:pic>
      <p:cxnSp>
        <p:nvCxnSpPr>
          <p:cNvPr id="59" name="Connecteur droit 58"/>
          <p:cNvCxnSpPr/>
          <p:nvPr/>
        </p:nvCxnSpPr>
        <p:spPr>
          <a:xfrm>
            <a:off x="2317939" y="3605202"/>
            <a:ext cx="1773791" cy="220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>
            <a:off x="3173999" y="2846516"/>
            <a:ext cx="384836" cy="526193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84" y="3163745"/>
            <a:ext cx="324723" cy="1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76" y="2006241"/>
            <a:ext cx="324723" cy="1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4" name="Connecteur droit 93"/>
          <p:cNvCxnSpPr/>
          <p:nvPr/>
        </p:nvCxnSpPr>
        <p:spPr>
          <a:xfrm flipV="1">
            <a:off x="6778932" y="1721568"/>
            <a:ext cx="88589" cy="632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6215928" y="2066702"/>
            <a:ext cx="668067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 dirty="0" smtClean="0">
                <a:latin typeface="+mn-lt"/>
              </a:rPr>
              <a:t>SNMP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789541" y="2919607"/>
            <a:ext cx="1245550" cy="23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 dirty="0" smtClean="0">
                <a:latin typeface="+mn-lt"/>
              </a:rPr>
              <a:t>IEC 60870-5-104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2940099" y="3337401"/>
            <a:ext cx="316113" cy="236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 dirty="0" smtClean="0">
                <a:latin typeface="+mn-lt"/>
              </a:rPr>
              <a:t>SF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4713038" y="3488629"/>
            <a:ext cx="316113" cy="236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 dirty="0" smtClean="0">
                <a:latin typeface="+mn-lt"/>
              </a:rPr>
              <a:t>SF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5439672" y="3498107"/>
            <a:ext cx="316113" cy="236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 dirty="0" smtClean="0">
                <a:latin typeface="+mn-lt"/>
              </a:rPr>
              <a:t>SF</a:t>
            </a:r>
          </a:p>
        </p:txBody>
      </p:sp>
      <p:cxnSp>
        <p:nvCxnSpPr>
          <p:cNvPr id="87" name="Connecteur en angle 86"/>
          <p:cNvCxnSpPr>
            <a:endCxn id="102" idx="0"/>
          </p:cNvCxnSpPr>
          <p:nvPr/>
        </p:nvCxnSpPr>
        <p:spPr>
          <a:xfrm rot="5400000">
            <a:off x="4041785" y="3550624"/>
            <a:ext cx="30440" cy="3038536"/>
          </a:xfrm>
          <a:prstGeom prst="bentConnector3">
            <a:avLst>
              <a:gd name="adj1" fmla="val 850986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endCxn id="105" idx="2"/>
          </p:cNvCxnSpPr>
          <p:nvPr/>
        </p:nvCxnSpPr>
        <p:spPr>
          <a:xfrm>
            <a:off x="2904095" y="4376529"/>
            <a:ext cx="1389102" cy="407625"/>
          </a:xfrm>
          <a:prstGeom prst="bentConnector2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55" descr="RAD SecureFlow 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89116" y="5163305"/>
            <a:ext cx="581680" cy="293414"/>
          </a:xfrm>
          <a:prstGeom prst="rect">
            <a:avLst/>
          </a:prstGeom>
        </p:spPr>
      </p:pic>
      <p:pic>
        <p:nvPicPr>
          <p:cNvPr id="97" name="Picture 55" descr="RAD SecureFlow 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89100" y="4191953"/>
            <a:ext cx="581680" cy="293414"/>
          </a:xfrm>
          <a:prstGeom prst="rect">
            <a:avLst/>
          </a:prstGeom>
        </p:spPr>
      </p:pic>
      <p:cxnSp>
        <p:nvCxnSpPr>
          <p:cNvPr id="98" name="Connecteur en angle 97"/>
          <p:cNvCxnSpPr/>
          <p:nvPr/>
        </p:nvCxnSpPr>
        <p:spPr>
          <a:xfrm flipV="1">
            <a:off x="2537737" y="4948649"/>
            <a:ext cx="2841540" cy="2459"/>
          </a:xfrm>
          <a:prstGeom prst="bentConnector3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150" descr="Generic Unit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4663722" y="4767607"/>
            <a:ext cx="348630" cy="304833"/>
          </a:xfrm>
          <a:prstGeom prst="rect">
            <a:avLst/>
          </a:prstGeom>
        </p:spPr>
      </p:pic>
      <p:pic>
        <p:nvPicPr>
          <p:cNvPr id="100" name="Picture 150" descr="Generic Unit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4067179" y="4152366"/>
            <a:ext cx="348630" cy="304833"/>
          </a:xfrm>
          <a:prstGeom prst="rect">
            <a:avLst/>
          </a:prstGeom>
        </p:spPr>
      </p:pic>
      <p:pic>
        <p:nvPicPr>
          <p:cNvPr id="102" name="Picture 150" descr="Generic Unit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2363432" y="4780296"/>
            <a:ext cx="348611" cy="304816"/>
          </a:xfrm>
          <a:prstGeom prst="rect">
            <a:avLst/>
          </a:prstGeom>
        </p:spPr>
      </p:pic>
      <p:pic>
        <p:nvPicPr>
          <p:cNvPr id="103" name="Picture 150" descr="Generic Unit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379278" y="4784592"/>
            <a:ext cx="348630" cy="304833"/>
          </a:xfrm>
          <a:prstGeom prst="rect">
            <a:avLst/>
          </a:prstGeom>
        </p:spPr>
      </p:pic>
      <p:pic>
        <p:nvPicPr>
          <p:cNvPr id="104" name="Picture 150" descr="Generic Unit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2959669" y="4780296"/>
            <a:ext cx="348611" cy="304816"/>
          </a:xfrm>
          <a:prstGeom prst="rect">
            <a:avLst/>
          </a:prstGeom>
        </p:spPr>
      </p:pic>
      <p:pic>
        <p:nvPicPr>
          <p:cNvPr id="105" name="Picture 150" descr="Generic Unit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4118892" y="4784154"/>
            <a:ext cx="348611" cy="304816"/>
          </a:xfrm>
          <a:prstGeom prst="rect">
            <a:avLst/>
          </a:prstGeom>
        </p:spPr>
      </p:pic>
      <p:sp>
        <p:nvSpPr>
          <p:cNvPr id="110" name="ZoneTexte 109"/>
          <p:cNvSpPr txBox="1"/>
          <p:nvPr/>
        </p:nvSpPr>
        <p:spPr>
          <a:xfrm>
            <a:off x="4537654" y="5073828"/>
            <a:ext cx="888385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>
                <a:solidFill>
                  <a:srgbClr val="0000FF"/>
                </a:solidFill>
              </a:rPr>
              <a:t>МЭК </a:t>
            </a:r>
            <a:r>
              <a:rPr lang="en-GB" sz="1100" b="1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GB" sz="1100" b="1" dirty="0" smtClean="0">
                <a:solidFill>
                  <a:srgbClr val="0000FF"/>
                </a:solidFill>
                <a:latin typeface="+mn-lt"/>
              </a:rPr>
              <a:t>61850</a:t>
            </a:r>
          </a:p>
        </p:txBody>
      </p:sp>
      <p:cxnSp>
        <p:nvCxnSpPr>
          <p:cNvPr id="27" name="Connecteur en angle 26"/>
          <p:cNvCxnSpPr>
            <a:stCxn id="43" idx="3"/>
            <a:endCxn id="111" idx="3"/>
          </p:cNvCxnSpPr>
          <p:nvPr/>
        </p:nvCxnSpPr>
        <p:spPr>
          <a:xfrm flipH="1">
            <a:off x="4229358" y="5612255"/>
            <a:ext cx="177824" cy="339689"/>
          </a:xfrm>
          <a:prstGeom prst="bentConnector3">
            <a:avLst>
              <a:gd name="adj1" fmla="val -128554"/>
            </a:avLst>
          </a:prstGeom>
          <a:ln w="127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55" descr="RAD SecureFlow 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7678" y="5805237"/>
            <a:ext cx="581680" cy="293414"/>
          </a:xfrm>
          <a:prstGeom prst="rect">
            <a:avLst/>
          </a:prstGeom>
        </p:spPr>
      </p:pic>
      <p:cxnSp>
        <p:nvCxnSpPr>
          <p:cNvPr id="75" name="Connecteur en angle 74"/>
          <p:cNvCxnSpPr>
            <a:stCxn id="41" idx="1"/>
            <a:endCxn id="111" idx="1"/>
          </p:cNvCxnSpPr>
          <p:nvPr/>
        </p:nvCxnSpPr>
        <p:spPr>
          <a:xfrm rot="10800000" flipH="1" flipV="1">
            <a:off x="3332202" y="5619504"/>
            <a:ext cx="315475" cy="332439"/>
          </a:xfrm>
          <a:prstGeom prst="bentConnector3">
            <a:avLst>
              <a:gd name="adj1" fmla="val -72462"/>
            </a:avLst>
          </a:prstGeom>
          <a:ln w="127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4628497" y="5586609"/>
            <a:ext cx="873957" cy="236219"/>
          </a:xfrm>
          <a:prstGeom prst="rect">
            <a:avLst/>
          </a:prstGeom>
          <a:noFill/>
          <a:ln>
            <a:solidFill>
              <a:srgbClr val="A162D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 dirty="0" smtClean="0">
                <a:solidFill>
                  <a:srgbClr val="A162D0"/>
                </a:solidFill>
                <a:latin typeface="+mn-lt"/>
              </a:rPr>
              <a:t>IEC 61850-9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4196742" y="3797259"/>
            <a:ext cx="1245550" cy="38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МЭК</a:t>
            </a:r>
            <a:r>
              <a:rPr lang="en-GB" sz="1100" b="1" smtClean="0">
                <a:latin typeface="+mn-lt"/>
              </a:rPr>
              <a:t> </a:t>
            </a:r>
            <a:r>
              <a:rPr lang="en-GB" sz="1100" b="1" dirty="0" smtClean="0">
                <a:latin typeface="+mn-lt"/>
              </a:rPr>
              <a:t>60870-5-101</a:t>
            </a:r>
          </a:p>
          <a:p>
            <a:pPr algn="ctr">
              <a:lnSpc>
                <a:spcPct val="85000"/>
              </a:lnSpc>
            </a:pPr>
            <a:r>
              <a:rPr lang="en-GB" sz="1100" b="1" dirty="0" smtClean="0"/>
              <a:t>or -104</a:t>
            </a:r>
            <a:endParaRPr lang="en-GB" sz="1100" b="1" dirty="0" smtClean="0">
              <a:latin typeface="+mn-lt"/>
            </a:endParaRPr>
          </a:p>
        </p:txBody>
      </p:sp>
      <p:cxnSp>
        <p:nvCxnSpPr>
          <p:cNvPr id="132" name="Connecteur en angle 131"/>
          <p:cNvCxnSpPr>
            <a:stCxn id="100" idx="2"/>
            <a:endCxn id="15" idx="1"/>
          </p:cNvCxnSpPr>
          <p:nvPr/>
        </p:nvCxnSpPr>
        <p:spPr>
          <a:xfrm rot="5400000" flipH="1" flipV="1">
            <a:off x="4113912" y="3689080"/>
            <a:ext cx="590868" cy="335704"/>
          </a:xfrm>
          <a:prstGeom prst="bentConnector2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6594506" y="3398016"/>
            <a:ext cx="13420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smtClean="0"/>
              <a:t>Ethernet/RS-232/485</a:t>
            </a:r>
            <a:endParaRPr lang="fr-FR" sz="1000" dirty="0"/>
          </a:p>
        </p:txBody>
      </p:sp>
      <p:cxnSp>
        <p:nvCxnSpPr>
          <p:cNvPr id="135" name="Connecteur droit avec flèche 134"/>
          <p:cNvCxnSpPr/>
          <p:nvPr/>
        </p:nvCxnSpPr>
        <p:spPr>
          <a:xfrm flipH="1">
            <a:off x="5552151" y="3614040"/>
            <a:ext cx="1089985" cy="3518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 flipH="1">
            <a:off x="5576273" y="4448420"/>
            <a:ext cx="2724" cy="37003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 flipH="1">
            <a:off x="4943287" y="3698460"/>
            <a:ext cx="498954" cy="11224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5" name="Connecteur en angle 144"/>
          <p:cNvCxnSpPr/>
          <p:nvPr/>
        </p:nvCxnSpPr>
        <p:spPr>
          <a:xfrm>
            <a:off x="7271230" y="2573002"/>
            <a:ext cx="961364" cy="1953589"/>
          </a:xfrm>
          <a:prstGeom prst="bentConnector2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itle 1"/>
          <p:cNvSpPr>
            <a:spLocks noGrp="1"/>
          </p:cNvSpPr>
          <p:nvPr>
            <p:ph type="title"/>
          </p:nvPr>
        </p:nvSpPr>
        <p:spPr>
          <a:xfrm>
            <a:off x="639077" y="308727"/>
            <a:ext cx="7245466" cy="644740"/>
          </a:xfrm>
        </p:spPr>
        <p:txBody>
          <a:bodyPr/>
          <a:lstStyle/>
          <a:p>
            <a:r>
              <a:rPr lang="en-US" sz="2800" smtClean="0"/>
              <a:t>SecFlow </a:t>
            </a:r>
            <a:r>
              <a:rPr lang="ru-RU" sz="2800" smtClean="0"/>
              <a:t>для приложений </a:t>
            </a:r>
            <a:r>
              <a:rPr lang="en-US" sz="2800" smtClean="0"/>
              <a:t>SCADA</a:t>
            </a:r>
            <a:r>
              <a:rPr lang="ru-RU" sz="2800" smtClean="0"/>
              <a:t> на базе протокола МЭК 61850</a:t>
            </a:r>
            <a:endParaRPr lang="en-US" sz="2800" dirty="0"/>
          </a:p>
        </p:txBody>
      </p:sp>
      <p:sp>
        <p:nvSpPr>
          <p:cNvPr id="115" name="Rectangle à coins arrondis 5"/>
          <p:cNvSpPr/>
          <p:nvPr/>
        </p:nvSpPr>
        <p:spPr>
          <a:xfrm>
            <a:off x="285197" y="3196644"/>
            <a:ext cx="895973" cy="3575632"/>
          </a:xfrm>
          <a:prstGeom prst="round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600" smtClean="0"/>
              <a:t>Объект</a:t>
            </a:r>
            <a:endParaRPr lang="en-GB" sz="1600" dirty="0"/>
          </a:p>
        </p:txBody>
      </p:sp>
      <p:sp>
        <p:nvSpPr>
          <p:cNvPr id="116" name="Rectangle à coins arrondis 6"/>
          <p:cNvSpPr/>
          <p:nvPr/>
        </p:nvSpPr>
        <p:spPr>
          <a:xfrm>
            <a:off x="285198" y="2161086"/>
            <a:ext cx="882820" cy="9144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Сеть связи</a:t>
            </a:r>
            <a:endParaRPr lang="en-GB" dirty="0"/>
          </a:p>
        </p:txBody>
      </p:sp>
      <p:sp>
        <p:nvSpPr>
          <p:cNvPr id="117" name="Rectangle à coins arrondis 7"/>
          <p:cNvSpPr/>
          <p:nvPr/>
        </p:nvSpPr>
        <p:spPr>
          <a:xfrm>
            <a:off x="285198" y="1228725"/>
            <a:ext cx="882820" cy="78952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/>
              <a:t>Контрольный Центр </a:t>
            </a:r>
            <a:endParaRPr lang="en-GB" sz="1400" dirty="0"/>
          </a:p>
        </p:txBody>
      </p:sp>
      <p:sp>
        <p:nvSpPr>
          <p:cNvPr id="118" name="Ellipse 9"/>
          <p:cNvSpPr/>
          <p:nvPr/>
        </p:nvSpPr>
        <p:spPr>
          <a:xfrm>
            <a:off x="4615132" y="1285889"/>
            <a:ext cx="1725283" cy="4409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tx1"/>
                </a:solidFill>
              </a:rPr>
              <a:t>Телефония и данные</a:t>
            </a:r>
            <a:r>
              <a:rPr lang="en-GB" sz="1200" smtClean="0">
                <a:solidFill>
                  <a:schemeClr val="tx1"/>
                </a:solidFill>
              </a:rPr>
              <a:t> 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0" name="Ellipse 10"/>
          <p:cNvSpPr/>
          <p:nvPr/>
        </p:nvSpPr>
        <p:spPr>
          <a:xfrm>
            <a:off x="2700068" y="1373188"/>
            <a:ext cx="1771941" cy="47264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tx1"/>
                </a:solidFill>
              </a:rPr>
              <a:t>Управление устройствами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Ellipse 91"/>
          <p:cNvSpPr/>
          <p:nvPr/>
        </p:nvSpPr>
        <p:spPr>
          <a:xfrm>
            <a:off x="6539480" y="1383333"/>
            <a:ext cx="1888527" cy="4244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>
                <a:solidFill>
                  <a:schemeClr val="tx1"/>
                </a:solidFill>
              </a:rPr>
              <a:t>Управление сетью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2" name="Rectangle à coins arrondis 101"/>
          <p:cNvSpPr/>
          <p:nvPr/>
        </p:nvSpPr>
        <p:spPr>
          <a:xfrm>
            <a:off x="7704740" y="4678991"/>
            <a:ext cx="1360507" cy="126460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à coins arrondis 101"/>
          <p:cNvSpPr/>
          <p:nvPr/>
        </p:nvSpPr>
        <p:spPr>
          <a:xfrm>
            <a:off x="7627103" y="4653112"/>
            <a:ext cx="1360507" cy="11911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à coins arrondis 101"/>
          <p:cNvSpPr/>
          <p:nvPr/>
        </p:nvSpPr>
        <p:spPr>
          <a:xfrm>
            <a:off x="7552340" y="4526591"/>
            <a:ext cx="1360507" cy="11911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ZoneTexte 102"/>
          <p:cNvSpPr txBox="1"/>
          <p:nvPr/>
        </p:nvSpPr>
        <p:spPr>
          <a:xfrm>
            <a:off x="7831293" y="4813536"/>
            <a:ext cx="873957" cy="38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Удаленные объекты</a:t>
            </a:r>
            <a:endParaRPr lang="en-GB" sz="1100" b="1" dirty="0" smtClean="0">
              <a:latin typeface="+mn-lt"/>
            </a:endParaRPr>
          </a:p>
        </p:txBody>
      </p:sp>
      <p:sp>
        <p:nvSpPr>
          <p:cNvPr id="126" name="Nuage 13"/>
          <p:cNvSpPr/>
          <p:nvPr/>
        </p:nvSpPr>
        <p:spPr>
          <a:xfrm>
            <a:off x="2154866" y="2250036"/>
            <a:ext cx="5195960" cy="673473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/>
              <a:t> </a:t>
            </a:r>
            <a:r>
              <a:rPr lang="ru-RU" sz="1600" b="1" smtClean="0"/>
              <a:t>Арендованные каналы </a:t>
            </a:r>
            <a:r>
              <a:rPr lang="en-GB" sz="1600" b="1" smtClean="0"/>
              <a:t>IP/</a:t>
            </a:r>
            <a:r>
              <a:rPr lang="en-US" sz="1600" b="1" smtClean="0"/>
              <a:t>Ethernet</a:t>
            </a:r>
            <a:endParaRPr lang="en-GB" sz="1600" b="1" dirty="0"/>
          </a:p>
        </p:txBody>
      </p:sp>
      <p:sp>
        <p:nvSpPr>
          <p:cNvPr id="127" name="TextBox 409"/>
          <p:cNvSpPr txBox="1"/>
          <p:nvPr/>
        </p:nvSpPr>
        <p:spPr>
          <a:xfrm>
            <a:off x="2779444" y="3849468"/>
            <a:ext cx="63511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000" b="1" smtClean="0"/>
              <a:t>Камеры</a:t>
            </a:r>
            <a:endParaRPr lang="en-IN" sz="1000" b="1" dirty="0" err="1"/>
          </a:p>
        </p:txBody>
      </p:sp>
      <p:sp>
        <p:nvSpPr>
          <p:cNvPr id="128" name="TextBox 410"/>
          <p:cNvSpPr txBox="1"/>
          <p:nvPr/>
        </p:nvSpPr>
        <p:spPr>
          <a:xfrm>
            <a:off x="3300184" y="3834817"/>
            <a:ext cx="942887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000" b="1" smtClean="0"/>
              <a:t>Контроллеры</a:t>
            </a:r>
            <a:endParaRPr lang="en-IN" sz="1000" b="1" dirty="0" err="1"/>
          </a:p>
        </p:txBody>
      </p:sp>
      <p:sp>
        <p:nvSpPr>
          <p:cNvPr id="129" name="TextBox 412"/>
          <p:cNvSpPr txBox="1"/>
          <p:nvPr/>
        </p:nvSpPr>
        <p:spPr>
          <a:xfrm>
            <a:off x="2161150" y="3843006"/>
            <a:ext cx="792205" cy="35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/>
              <a:t>VoIP</a:t>
            </a:r>
            <a:r>
              <a:rPr lang="en-US" sz="1000" b="1" smtClean="0"/>
              <a:t/>
            </a:r>
            <a:br>
              <a:rPr lang="en-US" sz="1000" b="1" smtClean="0"/>
            </a:br>
            <a:r>
              <a:rPr lang="ru-RU" sz="1000" b="1" smtClean="0"/>
              <a:t>телефония</a:t>
            </a:r>
            <a:endParaRPr lang="en-IN" sz="1000" b="1" dirty="0" err="1"/>
          </a:p>
        </p:txBody>
      </p:sp>
      <p:sp>
        <p:nvSpPr>
          <p:cNvPr id="133" name="ZoneTexte 21"/>
          <p:cNvSpPr txBox="1"/>
          <p:nvPr/>
        </p:nvSpPr>
        <p:spPr>
          <a:xfrm>
            <a:off x="1191068" y="3536175"/>
            <a:ext cx="1162601" cy="23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>
                <a:latin typeface="+mn-lt"/>
              </a:rPr>
              <a:t>Комната связи</a:t>
            </a:r>
            <a:endParaRPr lang="en-GB" sz="1100" b="1" dirty="0" smtClean="0">
              <a:latin typeface="+mn-lt"/>
            </a:endParaRPr>
          </a:p>
        </p:txBody>
      </p:sp>
      <p:sp>
        <p:nvSpPr>
          <p:cNvPr id="136" name="ZoneTexte 23"/>
          <p:cNvSpPr txBox="1"/>
          <p:nvPr/>
        </p:nvSpPr>
        <p:spPr>
          <a:xfrm>
            <a:off x="1147314" y="4756187"/>
            <a:ext cx="1321426" cy="52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Технологическое оборудование на  шине </a:t>
            </a:r>
            <a:r>
              <a:rPr lang="en-GB" sz="1100" b="1" smtClean="0"/>
              <a:t>61850</a:t>
            </a:r>
            <a:endParaRPr lang="en-GB" sz="1100" b="1" dirty="0" smtClean="0">
              <a:latin typeface="+mn-lt"/>
            </a:endParaRPr>
          </a:p>
        </p:txBody>
      </p:sp>
      <p:sp>
        <p:nvSpPr>
          <p:cNvPr id="137" name="ZoneTexte 80"/>
          <p:cNvSpPr txBox="1"/>
          <p:nvPr/>
        </p:nvSpPr>
        <p:spPr>
          <a:xfrm>
            <a:off x="1208961" y="5401872"/>
            <a:ext cx="1203764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>
                <a:latin typeface="+mn-lt"/>
              </a:rPr>
              <a:t>Оборудование</a:t>
            </a:r>
          </a:p>
          <a:p>
            <a:pPr algn="ctr">
              <a:lnSpc>
                <a:spcPct val="85000"/>
              </a:lnSpc>
            </a:pPr>
            <a:r>
              <a:rPr lang="ru-RU" sz="1100" b="1" smtClean="0"/>
              <a:t>преобразования</a:t>
            </a:r>
          </a:p>
          <a:p>
            <a:pPr algn="ctr">
              <a:lnSpc>
                <a:spcPct val="85000"/>
              </a:lnSpc>
            </a:pPr>
            <a:r>
              <a:rPr lang="ru-RU" sz="1100" b="1" smtClean="0"/>
              <a:t> и </a:t>
            </a:r>
            <a:r>
              <a:rPr lang="ru-RU" sz="1100" b="1" smtClean="0">
                <a:latin typeface="+mn-lt"/>
              </a:rPr>
              <a:t>передачи</a:t>
            </a:r>
          </a:p>
          <a:p>
            <a:pPr algn="ctr">
              <a:lnSpc>
                <a:spcPct val="85000"/>
              </a:lnSpc>
            </a:pPr>
            <a:r>
              <a:rPr lang="ru-RU" sz="1100" b="1" smtClean="0"/>
              <a:t>электроэнергии</a:t>
            </a:r>
          </a:p>
          <a:p>
            <a:pPr algn="ctr">
              <a:lnSpc>
                <a:spcPct val="85000"/>
              </a:lnSpc>
            </a:pPr>
            <a:r>
              <a:rPr lang="ru-RU" sz="1100" b="1" smtClean="0">
                <a:solidFill>
                  <a:srgbClr val="FF0000"/>
                </a:solidFill>
              </a:rPr>
              <a:t>с</a:t>
            </a:r>
            <a:r>
              <a:rPr lang="ru-RU" sz="1100" b="1" smtClean="0">
                <a:solidFill>
                  <a:srgbClr val="FF0000"/>
                </a:solidFill>
                <a:latin typeface="+mn-lt"/>
              </a:rPr>
              <a:t> контроллерами физических параметров</a:t>
            </a:r>
            <a:endParaRPr lang="en-GB" sz="11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8" name="ZoneTexte 81"/>
          <p:cNvSpPr txBox="1"/>
          <p:nvPr/>
        </p:nvSpPr>
        <p:spPr>
          <a:xfrm>
            <a:off x="2569092" y="4264656"/>
            <a:ext cx="316113" cy="236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 dirty="0" smtClean="0">
                <a:latin typeface="+mn-lt"/>
              </a:rPr>
              <a:t>SF</a:t>
            </a:r>
          </a:p>
        </p:txBody>
      </p:sp>
      <p:sp>
        <p:nvSpPr>
          <p:cNvPr id="140" name="ZoneTexte 81"/>
          <p:cNvSpPr txBox="1"/>
          <p:nvPr/>
        </p:nvSpPr>
        <p:spPr>
          <a:xfrm>
            <a:off x="3770095" y="5192704"/>
            <a:ext cx="316113" cy="236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 dirty="0" smtClean="0">
                <a:latin typeface="+mn-lt"/>
              </a:rPr>
              <a:t>SF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Типовые схемы применения </a:t>
            </a:r>
            <a:r>
              <a:rPr lang="en-US" sz="4800" smtClean="0"/>
              <a:t>SecFlow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latin typeface="+mn-lt"/>
                <a:ea typeface="Tahoma" pitchFamily="34" charset="0"/>
                <a:cs typeface="Tahoma" pitchFamily="34" charset="0"/>
              </a:rPr>
              <a:t>Перспективные области применения</a:t>
            </a:r>
            <a:r>
              <a:rPr lang="en-US" sz="2800" b="1" smtClean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smtClean="0">
                <a:latin typeface="+mn-lt"/>
                <a:ea typeface="Tahoma" pitchFamily="34" charset="0"/>
                <a:cs typeface="Tahoma" pitchFamily="34" charset="0"/>
              </a:rPr>
              <a:t>решений </a:t>
            </a:r>
            <a:r>
              <a:rPr lang="en-US" sz="2800" b="1" smtClean="0">
                <a:latin typeface="+mn-lt"/>
                <a:ea typeface="Tahoma" pitchFamily="34" charset="0"/>
                <a:cs typeface="Tahoma" pitchFamily="34" charset="0"/>
              </a:rPr>
              <a:t>SecFlow</a:t>
            </a:r>
            <a:endParaRPr lang="en-US" sz="28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 sz="2400" smtClean="0">
                <a:solidFill>
                  <a:prstClr val="black"/>
                </a:solidFill>
              </a:rPr>
              <a:t>Передача и распределение электроэнергии</a:t>
            </a:r>
            <a:r>
              <a:rPr lang="en-US" sz="2400" smtClean="0">
                <a:solidFill>
                  <a:prstClr val="black"/>
                </a:solidFill>
              </a:rPr>
              <a:t> (</a:t>
            </a:r>
            <a:r>
              <a:rPr lang="ru-RU" sz="2400" smtClean="0">
                <a:solidFill>
                  <a:prstClr val="black"/>
                </a:solidFill>
              </a:rPr>
              <a:t>Сети </a:t>
            </a:r>
            <a:r>
              <a:rPr lang="en-US" sz="2400" smtClean="0">
                <a:solidFill>
                  <a:prstClr val="black"/>
                </a:solidFill>
              </a:rPr>
              <a:t>Smart-Grid, </a:t>
            </a:r>
            <a:r>
              <a:rPr lang="ru-RU" sz="2400" smtClean="0">
                <a:solidFill>
                  <a:prstClr val="black"/>
                </a:solidFill>
              </a:rPr>
              <a:t>автоматизация подстанций</a:t>
            </a:r>
            <a:r>
              <a:rPr lang="en-US" sz="2400" smtClean="0">
                <a:solidFill>
                  <a:prstClr val="black"/>
                </a:solidFill>
              </a:rPr>
              <a:t>)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7" name="Picture 2" descr="C:\Users\ilan_b\Documents\RADiFlow\Market\Sales Tools\Graphics\shutterstock_64177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84" y="1570890"/>
            <a:ext cx="927123" cy="146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56" y="3775953"/>
            <a:ext cx="922600" cy="146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 descr="http://www.dailydealmedia.com/wp-content/uploads/2012/03/smart-city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9" y="2678521"/>
            <a:ext cx="2699412" cy="1463040"/>
          </a:xfrm>
          <a:prstGeom prst="rect">
            <a:avLst/>
          </a:prstGeom>
          <a:noFill/>
        </p:spPr>
      </p:pic>
      <p:sp>
        <p:nvSpPr>
          <p:cNvPr id="9" name="מציין מיקום תוכן 2"/>
          <p:cNvSpPr txBox="1">
            <a:spLocks/>
          </p:cNvSpPr>
          <p:nvPr/>
        </p:nvSpPr>
        <p:spPr bwMode="auto">
          <a:xfrm>
            <a:off x="2579947" y="3103483"/>
            <a:ext cx="5499568" cy="85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«Умный город», надежность и защита сетей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מציין מיקום תוכן 2"/>
          <p:cNvSpPr txBox="1">
            <a:spLocks/>
          </p:cNvSpPr>
          <p:nvPr/>
        </p:nvSpPr>
        <p:spPr bwMode="auto">
          <a:xfrm>
            <a:off x="349903" y="4507472"/>
            <a:ext cx="7238720" cy="63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SzTx/>
              <a:buFontTx/>
              <a:buChar char="•"/>
              <a:tabLst/>
              <a:defRPr/>
            </a:pPr>
            <a:r>
              <a:rPr lang="ru-RU" sz="2400" b="0" i="0" kern="0" smtClean="0">
                <a:solidFill>
                  <a:prstClr val="black"/>
                </a:solidFill>
                <a:latin typeface="+mn-lt"/>
                <a:cs typeface="+mn-cs"/>
              </a:rPr>
              <a:t>Интеллектуальные сети на транспорте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Железные дороги, автомагистрали)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0252" y="5459103"/>
            <a:ext cx="8461612" cy="675883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i="0" smtClean="0"/>
              <a:t>Перспективные направления, нуждающиеся в защите сетей</a:t>
            </a:r>
            <a:endParaRPr lang="en-US" sz="2400" i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0" y="1393248"/>
            <a:ext cx="1583145" cy="4817659"/>
          </a:xfrm>
          <a:prstGeom prst="rect">
            <a:avLst/>
          </a:prstGeom>
          <a:solidFill>
            <a:srgbClr val="E6E4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Сетевая структура  в энергетике</a:t>
            </a:r>
            <a:endParaRPr lang="en-US" sz="280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 l="4908" b="12685"/>
          <a:stretch>
            <a:fillRect/>
          </a:stretch>
        </p:blipFill>
        <p:spPr bwMode="auto">
          <a:xfrm>
            <a:off x="1214651" y="1196031"/>
            <a:ext cx="7753264" cy="490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992389"/>
            <a:ext cx="256484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i="1" dirty="0" smtClean="0">
                <a:solidFill>
                  <a:srgbClr val="FF0000"/>
                </a:solidFill>
              </a:rPr>
              <a:t>«интеллектуальные  энергетические сети» и счетчики</a:t>
            </a:r>
            <a:endParaRPr lang="en-US" sz="1600" i="1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4185976" y="3256887"/>
            <a:ext cx="3559529" cy="1079500"/>
            <a:chOff x="3435349" y="3175000"/>
            <a:chExt cx="3559529" cy="1079500"/>
          </a:xfrm>
        </p:grpSpPr>
        <p:sp>
          <p:nvSpPr>
            <p:cNvPr id="5" name="7-Point Star 4"/>
            <p:cNvSpPr/>
            <p:nvPr/>
          </p:nvSpPr>
          <p:spPr>
            <a:xfrm>
              <a:off x="3435349" y="3175000"/>
              <a:ext cx="1708151" cy="1079500"/>
            </a:xfrm>
            <a:prstGeom prst="star7">
              <a:avLst/>
            </a:prstGeom>
            <a:solidFill>
              <a:srgbClr val="FFFF00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48073" y="3563713"/>
              <a:ext cx="2146805" cy="27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400" b="1" dirty="0" smtClean="0">
                  <a:solidFill>
                    <a:srgbClr val="0000FF"/>
                  </a:solidFill>
                  <a:latin typeface="+mn-lt"/>
                </a:rPr>
                <a:t>Интенсивно развиваются</a:t>
              </a:r>
              <a:endParaRPr lang="en-US" sz="1400" b="1" dirty="0" smtClean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14" name="7-Point Star 13"/>
          <p:cNvSpPr/>
          <p:nvPr/>
        </p:nvSpPr>
        <p:spPr>
          <a:xfrm>
            <a:off x="3170640" y="4021549"/>
            <a:ext cx="1181101" cy="885959"/>
          </a:xfrm>
          <a:prstGeom prst="star7">
            <a:avLst/>
          </a:prstGeom>
          <a:solidFill>
            <a:srgbClr val="FFFF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0"/>
          <p:cNvGrpSpPr/>
          <p:nvPr/>
        </p:nvGrpSpPr>
        <p:grpSpPr>
          <a:xfrm>
            <a:off x="2908061" y="4606922"/>
            <a:ext cx="3743880" cy="1006655"/>
            <a:chOff x="2225673" y="4456796"/>
            <a:chExt cx="3743880" cy="1006655"/>
          </a:xfrm>
        </p:grpSpPr>
        <p:sp>
          <p:nvSpPr>
            <p:cNvPr id="15" name="7-Point Star 14"/>
            <p:cNvSpPr/>
            <p:nvPr/>
          </p:nvSpPr>
          <p:spPr>
            <a:xfrm>
              <a:off x="2225673" y="4456796"/>
              <a:ext cx="1022350" cy="774700"/>
            </a:xfrm>
            <a:prstGeom prst="star7">
              <a:avLst/>
            </a:prstGeom>
            <a:solidFill>
              <a:srgbClr val="FF0000">
                <a:alpha val="2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0304" y="5186387"/>
              <a:ext cx="1939249" cy="27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400" b="1" dirty="0" smtClean="0">
                  <a:solidFill>
                    <a:srgbClr val="0000FF"/>
                  </a:solidFill>
                  <a:latin typeface="+mn-lt"/>
                </a:rPr>
                <a:t>Только проектируются</a:t>
              </a:r>
              <a:endParaRPr lang="en-US" sz="1400" b="1" dirty="0" smtClean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252248" y="1869114"/>
            <a:ext cx="239481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Производство электроэнергии</a:t>
            </a:r>
            <a:endParaRPr lang="en-US" sz="16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093569"/>
            <a:ext cx="239481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Передача электроэнергии</a:t>
            </a:r>
            <a:endParaRPr lang="en-US" sz="16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818783"/>
            <a:ext cx="239481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Распределение</a:t>
            </a:r>
          </a:p>
          <a:p>
            <a:pPr algn="ctr">
              <a:lnSpc>
                <a:spcPct val="85000"/>
              </a:lnSpc>
            </a:pP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электроэнергии</a:t>
            </a:r>
            <a:endParaRPr lang="en-US" sz="16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1128" y="4286731"/>
            <a:ext cx="2146805" cy="277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b="1" dirty="0" smtClean="0">
                <a:solidFill>
                  <a:srgbClr val="0000FF"/>
                </a:solidFill>
                <a:latin typeface="+mn-lt"/>
              </a:rPr>
              <a:t>Интенсивно развиваются</a:t>
            </a:r>
            <a:endParaRPr lang="en-US" sz="1400" b="1" dirty="0" smtClean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77" y="308727"/>
            <a:ext cx="7399454" cy="644740"/>
          </a:xfrm>
        </p:spPr>
        <p:txBody>
          <a:bodyPr/>
          <a:lstStyle/>
          <a:p>
            <a:r>
              <a:rPr lang="ru-RU" sz="2800" smtClean="0"/>
              <a:t>Интеллектуальная сеть </a:t>
            </a:r>
            <a:r>
              <a:rPr lang="en-US" sz="2800" smtClean="0"/>
              <a:t>Smart-Grid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5700" y="4003387"/>
            <a:ext cx="8396287" cy="2665943"/>
          </a:xfrm>
        </p:spPr>
        <p:txBody>
          <a:bodyPr/>
          <a:lstStyle/>
          <a:p>
            <a:r>
              <a:rPr lang="ru-RU" sz="2000" smtClean="0"/>
              <a:t>Основные  компоненты сетей</a:t>
            </a:r>
            <a:r>
              <a:rPr lang="en-US" sz="2000" smtClean="0"/>
              <a:t> Smart-Grid </a:t>
            </a:r>
            <a:endParaRPr lang="en-US" sz="2000" dirty="0" smtClean="0"/>
          </a:p>
          <a:p>
            <a:pPr lvl="1"/>
            <a:r>
              <a:rPr lang="ru-RU" sz="1800" smtClean="0"/>
              <a:t>Подключение и опрос «интеллектуальных» счетчиков</a:t>
            </a:r>
            <a:endParaRPr lang="en-US" sz="1800" dirty="0" smtClean="0"/>
          </a:p>
          <a:p>
            <a:pPr lvl="1"/>
            <a:r>
              <a:rPr lang="ru-RU" sz="1800" smtClean="0"/>
              <a:t>Автоматизаиця распределения электроэнергии</a:t>
            </a:r>
            <a:endParaRPr lang="en-US" sz="1800" dirty="0" smtClean="0"/>
          </a:p>
          <a:p>
            <a:r>
              <a:rPr lang="ru-RU" sz="2000" smtClean="0"/>
              <a:t>Подстанции нового  поколения</a:t>
            </a:r>
            <a:endParaRPr lang="en-US" sz="2000" dirty="0" smtClean="0"/>
          </a:p>
          <a:p>
            <a:pPr lvl="1"/>
            <a:r>
              <a:rPr lang="ru-RU" sz="1800" smtClean="0"/>
              <a:t>Обслуживают низковольтные и средневольтные каналы  передачи и распределения электроэнергии</a:t>
            </a:r>
            <a:endParaRPr lang="en-US" sz="1800" dirty="0" smtClean="0"/>
          </a:p>
          <a:p>
            <a:pPr lvl="1"/>
            <a:r>
              <a:rPr lang="ru-RU" sz="1800" smtClean="0"/>
              <a:t>Содержат интеллектуальные устройства, работающие в режиме связи реального времени</a:t>
            </a:r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477" y="1127433"/>
            <a:ext cx="6667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463796" y="3220212"/>
            <a:ext cx="2389632" cy="2901696"/>
          </a:xfrm>
          <a:prstGeom prst="roundRect">
            <a:avLst>
              <a:gd name="adj" fmla="val 8979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/>
          <p:nvPr/>
        </p:nvCxnSpPr>
        <p:spPr>
          <a:xfrm flipV="1">
            <a:off x="4980924" y="4497582"/>
            <a:ext cx="731520" cy="32004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>
            <a:off x="4980924" y="4881630"/>
            <a:ext cx="731520" cy="32004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flipV="1">
            <a:off x="4980924" y="3979422"/>
            <a:ext cx="731520" cy="777240"/>
          </a:xfrm>
          <a:prstGeom prst="bentConnector3">
            <a:avLst>
              <a:gd name="adj1" fmla="val 425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5895324" y="4827528"/>
            <a:ext cx="548640" cy="338328"/>
          </a:xfrm>
          <a:prstGeom prst="bentConnector3">
            <a:avLst>
              <a:gd name="adj1" fmla="val 5555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5895324" y="5239008"/>
            <a:ext cx="548640" cy="338328"/>
          </a:xfrm>
          <a:prstGeom prst="bentConnector3">
            <a:avLst>
              <a:gd name="adj1" fmla="val 5555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72464" y="5200908"/>
            <a:ext cx="5410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flipV="1">
            <a:off x="2258568" y="4924044"/>
            <a:ext cx="1005840" cy="524256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>
            <a:off x="2258568" y="4241292"/>
            <a:ext cx="1005840" cy="524256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Сеть </a:t>
            </a:r>
            <a:r>
              <a:rPr lang="en-US" sz="2800" smtClean="0"/>
              <a:t>Smart-Grid </a:t>
            </a:r>
            <a:r>
              <a:rPr lang="ru-RU" sz="2800" smtClean="0"/>
              <a:t>для распределения электроэнергии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1808341"/>
            <a:ext cx="7124700" cy="1488579"/>
          </a:xfrm>
        </p:spPr>
        <p:txBody>
          <a:bodyPr/>
          <a:lstStyle/>
          <a:p>
            <a:r>
              <a:rPr lang="ru-RU" sz="1600" smtClean="0"/>
              <a:t>Отвечает требованиям к современным подстанциям</a:t>
            </a:r>
            <a:endParaRPr lang="en-US" sz="1600" dirty="0" smtClean="0"/>
          </a:p>
          <a:p>
            <a:r>
              <a:rPr lang="ru-RU" sz="1600" smtClean="0"/>
              <a:t>Туннели с шифрованием для доступа в сети общего пользования</a:t>
            </a:r>
            <a:endParaRPr lang="en-US" sz="1600" dirty="0" smtClean="0"/>
          </a:p>
          <a:p>
            <a:r>
              <a:rPr lang="ru-RU" sz="1600" smtClean="0"/>
              <a:t>Защитные экраны для протоколов в магистрали</a:t>
            </a:r>
            <a:r>
              <a:rPr lang="en-US" sz="1600" smtClean="0"/>
              <a:t>(IEC104</a:t>
            </a:r>
            <a:r>
              <a:rPr lang="en-US" sz="1600" dirty="0" smtClean="0"/>
              <a:t>, IEC61850, </a:t>
            </a:r>
            <a:r>
              <a:rPr lang="en-US" sz="1600" err="1" smtClean="0"/>
              <a:t>Modbus</a:t>
            </a:r>
            <a:r>
              <a:rPr lang="en-US" sz="1600" smtClean="0"/>
              <a:t>)</a:t>
            </a:r>
            <a:endParaRPr lang="ru-RU" sz="1600" smtClean="0"/>
          </a:p>
          <a:p>
            <a:pPr marL="225425" lvl="1" indent="-225425">
              <a:buClr>
                <a:srgbClr val="C00000"/>
              </a:buClr>
              <a:buFontTx/>
              <a:buChar char="•"/>
            </a:pPr>
            <a:r>
              <a:rPr lang="ru-RU" sz="1600" smtClean="0">
                <a:solidFill>
                  <a:schemeClr val="tx1"/>
                </a:solidFill>
              </a:rPr>
              <a:t>Шлюзы с сериальными портами для подключения интеллектуального оборудования энергетики</a:t>
            </a:r>
            <a:endParaRPr lang="es-ES" sz="1600" smtClean="0">
              <a:solidFill>
                <a:schemeClr val="tx1"/>
              </a:solidFill>
            </a:endParaRPr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3081" y="6351993"/>
            <a:ext cx="7612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3333CC"/>
                </a:solidFill>
              </a:rPr>
              <a:t>Компактные коммутаторы </a:t>
            </a:r>
            <a:r>
              <a:rPr lang="en-US" sz="2000" b="1" smtClean="0">
                <a:solidFill>
                  <a:srgbClr val="3333CC"/>
                </a:solidFill>
              </a:rPr>
              <a:t>SecFlow</a:t>
            </a:r>
            <a:r>
              <a:rPr lang="ru-RU" sz="2000" b="1" smtClean="0">
                <a:solidFill>
                  <a:srgbClr val="3333CC"/>
                </a:solidFill>
              </a:rPr>
              <a:t> включают в себя эти функции</a:t>
            </a:r>
            <a:endParaRPr lang="en-US" sz="2000" b="1" kern="0" smtClean="0"/>
          </a:p>
          <a:p>
            <a:pPr algn="ctr"/>
            <a:endParaRPr lang="en-US" sz="2000" b="1" i="0" kern="0" dirty="0" smtClean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0647" y="1120720"/>
            <a:ext cx="8359041" cy="729592"/>
          </a:xfrm>
          <a:prstGeom prst="rect">
            <a:avLst/>
          </a:prstGeom>
        </p:spPr>
        <p:txBody>
          <a:bodyPr/>
          <a:lstStyle/>
          <a:p>
            <a:pPr marL="461963" marR="0" lvl="0" indent="-1190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Новые интеллектуальные подстанции с</a:t>
            </a:r>
            <a:r>
              <a:rPr kumimoji="0" lang="ru-RU" sz="2000" b="1" i="0" u="none" strike="noStrike" kern="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 автоматизированным </a:t>
            </a: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измерением,</a:t>
            </a:r>
            <a:r>
              <a:rPr kumimoji="0" lang="ru-RU" sz="2000" b="1" i="0" u="none" strike="noStrike" kern="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 учетом и распределением электроэнергии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5572194" y="4150110"/>
            <a:ext cx="654346" cy="533944"/>
            <a:chOff x="8064966" y="4224528"/>
            <a:chExt cx="654346" cy="533944"/>
          </a:xfrm>
        </p:grpSpPr>
        <p:pic>
          <p:nvPicPr>
            <p:cNvPr id="8" name="Picture 7" descr="Generic Uni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7273" y="4398807"/>
              <a:ext cx="359665" cy="35966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064966" y="4224528"/>
              <a:ext cx="654346" cy="224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000" b="1" smtClean="0">
                  <a:latin typeface="+mn-lt"/>
                </a:rPr>
                <a:t>Датчики</a:t>
              </a:r>
              <a:endParaRPr lang="en-US" sz="1000" b="1" dirty="0" smtClean="0">
                <a:latin typeface="+mn-lt"/>
              </a:endParaRPr>
            </a:p>
          </p:txBody>
        </p:sp>
      </p:grpSp>
      <p:grpSp>
        <p:nvGrpSpPr>
          <p:cNvPr id="16" name="Group 17"/>
          <p:cNvGrpSpPr/>
          <p:nvPr/>
        </p:nvGrpSpPr>
        <p:grpSpPr>
          <a:xfrm>
            <a:off x="5113936" y="3530604"/>
            <a:ext cx="1755610" cy="617002"/>
            <a:chOff x="7606708" y="3580638"/>
            <a:chExt cx="1755610" cy="617002"/>
          </a:xfrm>
        </p:grpSpPr>
        <p:pic>
          <p:nvPicPr>
            <p:cNvPr id="14" name="Picture 13" descr="Generic Uni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7273" y="3837975"/>
              <a:ext cx="359665" cy="35966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06708" y="3580638"/>
              <a:ext cx="1755610" cy="224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000" b="1" smtClean="0">
                  <a:latin typeface="+mn-lt"/>
                </a:rPr>
                <a:t>Мониторин электроэнергии</a:t>
              </a:r>
              <a:endParaRPr lang="en-US" sz="1000" b="1" dirty="0" smtClean="0">
                <a:latin typeface="+mn-lt"/>
              </a:endParaRPr>
            </a:p>
          </p:txBody>
        </p:sp>
      </p:grpSp>
      <p:grpSp>
        <p:nvGrpSpPr>
          <p:cNvPr id="17" name="Group 21"/>
          <p:cNvGrpSpPr/>
          <p:nvPr/>
        </p:nvGrpSpPr>
        <p:grpSpPr>
          <a:xfrm>
            <a:off x="4911846" y="5019333"/>
            <a:ext cx="1241304" cy="753831"/>
            <a:chOff x="7404618" y="3837975"/>
            <a:chExt cx="1241304" cy="753831"/>
          </a:xfrm>
        </p:grpSpPr>
        <p:pic>
          <p:nvPicPr>
            <p:cNvPr id="23" name="Picture 22" descr="Generic Uni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7273" y="3837975"/>
              <a:ext cx="359665" cy="35966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404618" y="4237863"/>
              <a:ext cx="124130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000" b="1" smtClean="0">
                  <a:latin typeface="+mn-lt"/>
                </a:rPr>
                <a:t>Концентратор счетчиков</a:t>
              </a:r>
              <a:endParaRPr lang="en-US" sz="1000" b="1" dirty="0" smtClean="0">
                <a:latin typeface="+mn-lt"/>
              </a:endParaRPr>
            </a:p>
          </p:txBody>
        </p:sp>
      </p:grpSp>
      <p:pic>
        <p:nvPicPr>
          <p:cNvPr id="25" name="Picture 24" descr="Carrier Branch Buil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8319" y="4674810"/>
            <a:ext cx="309005" cy="309005"/>
          </a:xfrm>
          <a:prstGeom prst="rect">
            <a:avLst/>
          </a:prstGeom>
        </p:spPr>
      </p:pic>
      <p:pic>
        <p:nvPicPr>
          <p:cNvPr id="26" name="Picture 25" descr="Carrier Branch Buil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8319" y="5049714"/>
            <a:ext cx="309005" cy="309005"/>
          </a:xfrm>
          <a:prstGeom prst="rect">
            <a:avLst/>
          </a:prstGeom>
        </p:spPr>
      </p:pic>
      <p:pic>
        <p:nvPicPr>
          <p:cNvPr id="27" name="Picture 26" descr="Carrier Branch Buil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8319" y="5424618"/>
            <a:ext cx="309005" cy="30900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890407" y="5006598"/>
            <a:ext cx="354584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dirty="0" smtClean="0">
                <a:latin typeface="+mn-lt"/>
              </a:rPr>
              <a:t>PLC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90407" y="5212338"/>
            <a:ext cx="354584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dirty="0" smtClean="0">
                <a:latin typeface="+mn-lt"/>
              </a:rPr>
              <a:t>PLC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84847" y="3223260"/>
            <a:ext cx="1050929" cy="263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300" b="1" smtClean="0"/>
              <a:t>Подстанция</a:t>
            </a:r>
            <a:endParaRPr lang="en-US" sz="1300" b="1" dirty="0" smtClean="0">
              <a:latin typeface="+mn-lt"/>
            </a:endParaRPr>
          </a:p>
        </p:txBody>
      </p:sp>
      <p:sp>
        <p:nvSpPr>
          <p:cNvPr id="44" name="Freeform 7"/>
          <p:cNvSpPr>
            <a:spLocks/>
          </p:cNvSpPr>
          <p:nvPr/>
        </p:nvSpPr>
        <p:spPr bwMode="auto">
          <a:xfrm>
            <a:off x="2933836" y="4216868"/>
            <a:ext cx="1949256" cy="1330492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341198" y="4850306"/>
            <a:ext cx="1104625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smtClean="0">
                <a:latin typeface="+mn-lt"/>
              </a:rPr>
              <a:t>Сеть связи</a:t>
            </a:r>
            <a:endParaRPr lang="en-US" sz="1200" b="1" dirty="0" smtClean="0">
              <a:latin typeface="+mn-lt"/>
            </a:endParaRPr>
          </a:p>
        </p:txBody>
      </p:sp>
      <p:sp>
        <p:nvSpPr>
          <p:cNvPr id="46" name="Freeform 45"/>
          <p:cNvSpPr/>
          <p:nvPr/>
        </p:nvSpPr>
        <p:spPr>
          <a:xfrm rot="3291288">
            <a:off x="4144033" y="4138055"/>
            <a:ext cx="927418" cy="67056"/>
          </a:xfrm>
          <a:custGeom>
            <a:avLst/>
            <a:gdLst>
              <a:gd name="connsiteX0" fmla="*/ 0 w 1487424"/>
              <a:gd name="connsiteY0" fmla="*/ 0 h 67056"/>
              <a:gd name="connsiteX1" fmla="*/ 969264 w 1487424"/>
              <a:gd name="connsiteY1" fmla="*/ 12192 h 67056"/>
              <a:gd name="connsiteX2" fmla="*/ 493776 w 1487424"/>
              <a:gd name="connsiteY2" fmla="*/ 54864 h 67056"/>
              <a:gd name="connsiteX3" fmla="*/ 1487424 w 1487424"/>
              <a:gd name="connsiteY3" fmla="*/ 67056 h 6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7424" h="67056">
                <a:moveTo>
                  <a:pt x="0" y="0"/>
                </a:moveTo>
                <a:lnTo>
                  <a:pt x="969264" y="12192"/>
                </a:lnTo>
                <a:lnTo>
                  <a:pt x="493776" y="54864"/>
                </a:lnTo>
                <a:lnTo>
                  <a:pt x="1487424" y="67056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466933" y="3852781"/>
            <a:ext cx="80991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900" smtClean="0">
                <a:latin typeface="+mn-lt"/>
              </a:rPr>
              <a:t>Антенна моб.связи</a:t>
            </a:r>
            <a:endParaRPr lang="en-US" sz="900" dirty="0" smtClean="0">
              <a:latin typeface="+mn-lt"/>
            </a:endParaRPr>
          </a:p>
        </p:txBody>
      </p:sp>
      <p:grpSp>
        <p:nvGrpSpPr>
          <p:cNvPr id="18" name="Group 52"/>
          <p:cNvGrpSpPr/>
          <p:nvPr/>
        </p:nvGrpSpPr>
        <p:grpSpPr>
          <a:xfrm>
            <a:off x="1086630" y="3414522"/>
            <a:ext cx="1751820" cy="1271778"/>
            <a:chOff x="2924574" y="2763774"/>
            <a:chExt cx="1751820" cy="1271778"/>
          </a:xfrm>
        </p:grpSpPr>
        <p:sp>
          <p:nvSpPr>
            <p:cNvPr id="50" name="Rounded Rectangle 49"/>
            <p:cNvSpPr/>
            <p:nvPr/>
          </p:nvSpPr>
          <p:spPr>
            <a:xfrm>
              <a:off x="3238119" y="3163389"/>
              <a:ext cx="1098027" cy="872163"/>
            </a:xfrm>
            <a:prstGeom prst="roundRect">
              <a:avLst>
                <a:gd name="adj" fmla="val 15290"/>
              </a:avLst>
            </a:prstGeom>
            <a:solidFill>
              <a:schemeClr val="bg1"/>
            </a:solidFill>
            <a:ln w="38100">
              <a:solidFill>
                <a:srgbClr val="9695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24574" y="2763774"/>
              <a:ext cx="1751820" cy="380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smtClean="0">
                  <a:latin typeface="+mn-lt"/>
                </a:rPr>
                <a:t> </a:t>
              </a:r>
              <a:r>
                <a:rPr lang="ru-RU" sz="1100" b="1" smtClean="0">
                  <a:latin typeface="+mn-lt"/>
                </a:rPr>
                <a:t>Автоматизированный контрольный центр</a:t>
              </a:r>
              <a:endParaRPr lang="en-US" sz="1100" b="1" dirty="0" smtClean="0">
                <a:latin typeface="+mn-lt"/>
              </a:endParaRPr>
            </a:p>
          </p:txBody>
        </p:sp>
        <p:pic>
          <p:nvPicPr>
            <p:cNvPr id="52" name="Picture 51" descr="Control roo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5261" y="3321178"/>
              <a:ext cx="530184" cy="530184"/>
            </a:xfrm>
            <a:prstGeom prst="rect">
              <a:avLst/>
            </a:prstGeom>
          </p:spPr>
        </p:pic>
      </p:grpSp>
      <p:grpSp>
        <p:nvGrpSpPr>
          <p:cNvPr id="19" name="Group 60"/>
          <p:cNvGrpSpPr/>
          <p:nvPr/>
        </p:nvGrpSpPr>
        <p:grpSpPr>
          <a:xfrm>
            <a:off x="1123950" y="5027241"/>
            <a:ext cx="1374252" cy="872163"/>
            <a:chOff x="2809494" y="4736157"/>
            <a:chExt cx="1374252" cy="872163"/>
          </a:xfrm>
        </p:grpSpPr>
        <p:grpSp>
          <p:nvGrpSpPr>
            <p:cNvPr id="20" name="Group 53"/>
            <p:cNvGrpSpPr/>
            <p:nvPr/>
          </p:nvGrpSpPr>
          <p:grpSpPr>
            <a:xfrm>
              <a:off x="2809494" y="4736157"/>
              <a:ext cx="1374252" cy="872163"/>
              <a:chOff x="2961894" y="3163389"/>
              <a:chExt cx="1374252" cy="872163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2961894" y="3163389"/>
                <a:ext cx="1374252" cy="872163"/>
              </a:xfrm>
              <a:prstGeom prst="roundRect">
                <a:avLst>
                  <a:gd name="adj" fmla="val 15290"/>
                </a:avLst>
              </a:prstGeom>
              <a:solidFill>
                <a:schemeClr val="bg1"/>
              </a:solidFill>
              <a:ln w="38100">
                <a:solidFill>
                  <a:srgbClr val="9695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042823" y="3211449"/>
                <a:ext cx="1191352" cy="237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ru-RU" sz="1100" b="1" smtClean="0">
                    <a:latin typeface="+mn-lt"/>
                  </a:rPr>
                  <a:t>ЦОД измерений</a:t>
                </a:r>
                <a:endParaRPr lang="en-US" sz="1100" b="1" dirty="0" smtClean="0">
                  <a:latin typeface="+mn-lt"/>
                </a:endParaRPr>
              </a:p>
            </p:txBody>
          </p:sp>
        </p:grpSp>
        <p:grpSp>
          <p:nvGrpSpPr>
            <p:cNvPr id="21" name="Group 59"/>
            <p:cNvGrpSpPr/>
            <p:nvPr/>
          </p:nvGrpSpPr>
          <p:grpSpPr>
            <a:xfrm>
              <a:off x="3278490" y="5110973"/>
              <a:ext cx="774193" cy="359665"/>
              <a:chOff x="3277305" y="5110973"/>
              <a:chExt cx="774193" cy="359665"/>
            </a:xfrm>
          </p:grpSpPr>
          <p:pic>
            <p:nvPicPr>
              <p:cNvPr id="58" name="Picture 57" descr="PC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77305" y="5110973"/>
                <a:ext cx="359665" cy="359665"/>
              </a:xfrm>
              <a:prstGeom prst="rect">
                <a:avLst/>
              </a:prstGeom>
            </p:spPr>
          </p:pic>
          <p:pic>
            <p:nvPicPr>
              <p:cNvPr id="59" name="Picture 58" descr="Server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91833" y="5110973"/>
                <a:ext cx="359665" cy="359665"/>
              </a:xfrm>
              <a:prstGeom prst="rect">
                <a:avLst/>
              </a:prstGeom>
            </p:spPr>
          </p:pic>
        </p:grpSp>
      </p:grpSp>
      <p:sp>
        <p:nvSpPr>
          <p:cNvPr id="61" name="TextBox 60"/>
          <p:cNvSpPr txBox="1"/>
          <p:nvPr/>
        </p:nvSpPr>
        <p:spPr>
          <a:xfrm>
            <a:off x="4477595" y="4962684"/>
            <a:ext cx="766555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latin typeface="+mn-lt"/>
              </a:rPr>
              <a:t>SecFlow 2</a:t>
            </a:r>
          </a:p>
        </p:txBody>
      </p:sp>
      <p:pic>
        <p:nvPicPr>
          <p:cNvPr id="62" name="Picture 61" descr="RAD SecureFlow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65479" y="4610024"/>
            <a:ext cx="390786" cy="37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smtClean="0"/>
              <a:t>Миграция </a:t>
            </a:r>
            <a:r>
              <a:rPr lang="en-US" sz="2800" smtClean="0"/>
              <a:t>SCADA</a:t>
            </a:r>
            <a:r>
              <a:rPr lang="ru-RU" sz="2800" smtClean="0"/>
              <a:t> на подстанциях на </a:t>
            </a:r>
            <a:r>
              <a:rPr lang="en-US" sz="2800" smtClean="0"/>
              <a:t>IP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959454"/>
            <a:ext cx="7662862" cy="1775409"/>
          </a:xfrm>
        </p:spPr>
        <p:txBody>
          <a:bodyPr/>
          <a:lstStyle/>
          <a:p>
            <a:r>
              <a:rPr lang="ru-RU" sz="2000" smtClean="0"/>
              <a:t>Подключение подстанций к контрольному центру с </a:t>
            </a:r>
            <a:r>
              <a:rPr lang="en-US" sz="2000" smtClean="0"/>
              <a:t>IP</a:t>
            </a:r>
            <a:r>
              <a:rPr lang="ru-RU" sz="2000" smtClean="0"/>
              <a:t> </a:t>
            </a:r>
            <a:r>
              <a:rPr lang="en-US" sz="2000" smtClean="0"/>
              <a:t>SCADA</a:t>
            </a:r>
            <a:endParaRPr lang="en-US" sz="2000" dirty="0" smtClean="0"/>
          </a:p>
          <a:p>
            <a:pPr lvl="1"/>
            <a:r>
              <a:rPr lang="ru-RU" sz="1800" smtClean="0"/>
              <a:t>Защитные экраны для потоков с протоколамипрмышленной связи</a:t>
            </a:r>
            <a:endParaRPr lang="en-US" sz="1800" dirty="0" smtClean="0"/>
          </a:p>
          <a:p>
            <a:pPr lvl="1"/>
            <a:r>
              <a:rPr lang="ru-RU" sz="1800" smtClean="0"/>
              <a:t>Защищенные терминальные сесии для технического обслуживания</a:t>
            </a:r>
            <a:endParaRPr lang="en-US" sz="1800" dirty="0" smtClean="0"/>
          </a:p>
          <a:p>
            <a:pPr lvl="1"/>
            <a:r>
              <a:rPr lang="ru-RU" sz="1800" smtClean="0"/>
              <a:t>Туннели беспрводной связи с шифрованием</a:t>
            </a:r>
            <a:endParaRPr lang="en-US" sz="1800" dirty="0" smtClean="0"/>
          </a:p>
          <a:p>
            <a:pPr lvl="1" algn="ctr"/>
            <a:r>
              <a:rPr lang="ru-RU" sz="1800" smtClean="0"/>
              <a:t>Объединение устройств с сериальными портами и </a:t>
            </a:r>
            <a:r>
              <a:rPr lang="en-US" sz="1800" smtClean="0"/>
              <a:t>Ethernet</a:t>
            </a:r>
            <a:endParaRPr lang="en-US" sz="1800" dirty="0" smtClean="0"/>
          </a:p>
        </p:txBody>
      </p:sp>
      <p:pic>
        <p:nvPicPr>
          <p:cNvPr id="4" name="Picture 2" descr="Electrical sub station Stock Photo - 1850974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24000" contrast="-18000"/>
          </a:blip>
          <a:srcRect/>
          <a:stretch>
            <a:fillRect/>
          </a:stretch>
        </p:blipFill>
        <p:spPr bwMode="auto">
          <a:xfrm>
            <a:off x="5996490" y="1779516"/>
            <a:ext cx="2714283" cy="2432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5" name="Elbow Connector 4"/>
          <p:cNvCxnSpPr/>
          <p:nvPr/>
        </p:nvCxnSpPr>
        <p:spPr>
          <a:xfrm flipH="1">
            <a:off x="7104505" y="2447891"/>
            <a:ext cx="1280160" cy="548640"/>
          </a:xfrm>
          <a:prstGeom prst="bentConnector3">
            <a:avLst>
              <a:gd name="adj1" fmla="val 59048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H="1" flipV="1">
            <a:off x="7098409" y="3094067"/>
            <a:ext cx="1280160" cy="548640"/>
          </a:xfrm>
          <a:prstGeom prst="bentConnector3">
            <a:avLst>
              <a:gd name="adj1" fmla="val 5761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26681" y="3045299"/>
            <a:ext cx="21031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611241" y="2959955"/>
            <a:ext cx="1371600" cy="67056"/>
          </a:xfrm>
          <a:custGeom>
            <a:avLst/>
            <a:gdLst>
              <a:gd name="connsiteX0" fmla="*/ 0 w 1426464"/>
              <a:gd name="connsiteY0" fmla="*/ 0 h 67056"/>
              <a:gd name="connsiteX1" fmla="*/ 1036320 w 1426464"/>
              <a:gd name="connsiteY1" fmla="*/ 18288 h 67056"/>
              <a:gd name="connsiteX2" fmla="*/ 493776 w 1426464"/>
              <a:gd name="connsiteY2" fmla="*/ 60960 h 67056"/>
              <a:gd name="connsiteX3" fmla="*/ 1426464 w 1426464"/>
              <a:gd name="connsiteY3" fmla="*/ 67056 h 6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464" h="67056">
                <a:moveTo>
                  <a:pt x="0" y="0"/>
                </a:moveTo>
                <a:lnTo>
                  <a:pt x="1036320" y="18288"/>
                </a:lnTo>
                <a:lnTo>
                  <a:pt x="493776" y="60960"/>
                </a:lnTo>
                <a:lnTo>
                  <a:pt x="1426464" y="67056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441577" y="2021172"/>
            <a:ext cx="2566416" cy="1816608"/>
          </a:xfrm>
          <a:prstGeom prst="roundRect">
            <a:avLst>
              <a:gd name="adj" fmla="val 11396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5840" eaLnBrk="0" hangingPunct="0">
              <a:defRPr/>
            </a:pPr>
            <a:endParaRPr lang="en-US" dirty="0" smtClean="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1191385" y="2703923"/>
            <a:ext cx="1280160" cy="36576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1191385" y="3136739"/>
            <a:ext cx="1280160" cy="36576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748147" y="2203006"/>
            <a:ext cx="1744478" cy="16931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1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2" descr="Electrical sub station Stock Photo - 18509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7506" y="3967770"/>
            <a:ext cx="1145760" cy="764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Electrical sub station Stock Photo - 18509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7506" y="1398015"/>
            <a:ext cx="1145760" cy="764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118658" y="2010165"/>
            <a:ext cx="1652055" cy="301621"/>
          </a:xfrm>
          <a:prstGeom prst="rect">
            <a:avLst/>
          </a:prstGeom>
          <a:noFill/>
        </p:spPr>
        <p:txBody>
          <a:bodyPr wrap="none" lIns="100584" tIns="50292" rIns="100584" bIns="50292" rtlCol="0">
            <a:spAutoFit/>
          </a:bodyPr>
          <a:lstStyle/>
          <a:p>
            <a:pPr algn="ctr"/>
            <a:r>
              <a:rPr lang="ru-RU" sz="1300" b="1" smtClean="0">
                <a:latin typeface="+mn-lt"/>
              </a:rPr>
              <a:t>Контрольный центр</a:t>
            </a:r>
            <a:endParaRPr lang="en-US" sz="13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0480" y="1768280"/>
            <a:ext cx="1069395" cy="301621"/>
          </a:xfrm>
          <a:prstGeom prst="rect">
            <a:avLst/>
          </a:prstGeom>
          <a:noFill/>
        </p:spPr>
        <p:txBody>
          <a:bodyPr wrap="none" lIns="100584" tIns="50292" rIns="100584" bIns="50292" rtlCol="0">
            <a:spAutoFit/>
          </a:bodyPr>
          <a:lstStyle/>
          <a:p>
            <a:pPr algn="ctr"/>
            <a:r>
              <a:rPr lang="ru-RU" sz="1300" b="1" smtClean="0"/>
              <a:t>Подстанция</a:t>
            </a:r>
            <a:endParaRPr lang="en-US" sz="13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2121" y="3277231"/>
            <a:ext cx="602281" cy="409343"/>
          </a:xfrm>
          <a:prstGeom prst="rect">
            <a:avLst/>
          </a:prstGeom>
          <a:noFill/>
        </p:spPr>
        <p:txBody>
          <a:bodyPr wrap="none" lIns="100584" tIns="50292" rIns="100584" bIns="50292" rtlCol="0">
            <a:spAutoFit/>
          </a:bodyPr>
          <a:lstStyle/>
          <a:p>
            <a:pPr algn="ctr"/>
            <a:r>
              <a:rPr lang="en-US" sz="1000" dirty="0" smtClean="0">
                <a:latin typeface="+mn-lt"/>
              </a:rPr>
              <a:t>RS-232</a:t>
            </a:r>
          </a:p>
          <a:p>
            <a:pPr algn="ctr"/>
            <a:r>
              <a:rPr lang="en-US" sz="1000" dirty="0" smtClean="0">
                <a:latin typeface="+mn-lt"/>
              </a:rPr>
              <a:t>IEC-101</a:t>
            </a:r>
            <a:endParaRPr lang="en-US" sz="1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03093" y="2229862"/>
            <a:ext cx="408317" cy="255455"/>
          </a:xfrm>
          <a:prstGeom prst="rect">
            <a:avLst/>
          </a:prstGeom>
          <a:noFill/>
        </p:spPr>
        <p:txBody>
          <a:bodyPr wrap="none" lIns="100584" tIns="50292" rIns="100584" bIns="50292" rtlCol="0">
            <a:spAutoFit/>
          </a:bodyPr>
          <a:lstStyle/>
          <a:p>
            <a:pPr algn="ctr"/>
            <a:r>
              <a:rPr lang="en-US" sz="1000" dirty="0" smtClean="0">
                <a:latin typeface="+mn-lt"/>
              </a:rPr>
              <a:t>ETH</a:t>
            </a:r>
            <a:endParaRPr lang="en-US" sz="1000" dirty="0">
              <a:latin typeface="+mn-lt"/>
            </a:endParaRPr>
          </a:p>
        </p:txBody>
      </p:sp>
      <p:pic>
        <p:nvPicPr>
          <p:cNvPr id="22" name="Picture 21" descr="Radio Lin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5626" y="2867813"/>
            <a:ext cx="359665" cy="35966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193866" y="2034980"/>
            <a:ext cx="768993" cy="582770"/>
            <a:chOff x="9148273" y="1787745"/>
            <a:chExt cx="768993" cy="582770"/>
          </a:xfrm>
        </p:grpSpPr>
        <p:sp>
          <p:nvSpPr>
            <p:cNvPr id="24" name="TextBox 23"/>
            <p:cNvSpPr txBox="1"/>
            <p:nvPr/>
          </p:nvSpPr>
          <p:spPr>
            <a:xfrm>
              <a:off x="9148273" y="1787745"/>
              <a:ext cx="768993" cy="270843"/>
            </a:xfrm>
            <a:prstGeom prst="rect">
              <a:avLst/>
            </a:prstGeom>
            <a:noFill/>
          </p:spPr>
          <p:txBody>
            <a:bodyPr wrap="none" lIns="100584" tIns="50292" rIns="100584" bIns="50292" rtlCol="0">
              <a:spAutoFit/>
            </a:bodyPr>
            <a:lstStyle/>
            <a:p>
              <a:pPr algn="ctr"/>
              <a:r>
                <a:rPr lang="ru-RU" sz="1100" b="1" smtClean="0"/>
                <a:t>Счетчики</a:t>
              </a:r>
              <a:endParaRPr lang="en-US" sz="1100" b="1" dirty="0">
                <a:latin typeface="+mn-lt"/>
              </a:endParaRPr>
            </a:p>
          </p:txBody>
        </p:sp>
        <p:pic>
          <p:nvPicPr>
            <p:cNvPr id="25" name="Picture 24" descr="Generic Uni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5385" y="2010850"/>
              <a:ext cx="359665" cy="35966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49306" y="2331212"/>
            <a:ext cx="729687" cy="555551"/>
            <a:chOff x="1453777" y="2102265"/>
            <a:chExt cx="729687" cy="555551"/>
          </a:xfrm>
        </p:grpSpPr>
        <p:pic>
          <p:nvPicPr>
            <p:cNvPr id="27" name="Picture 26" descr="Control room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8788" y="2298151"/>
              <a:ext cx="359665" cy="35966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453777" y="2102265"/>
              <a:ext cx="729687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IP SCADA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0628" y="2912765"/>
            <a:ext cx="1181972" cy="781448"/>
            <a:chOff x="1275099" y="2507034"/>
            <a:chExt cx="1181972" cy="781448"/>
          </a:xfrm>
        </p:grpSpPr>
        <p:pic>
          <p:nvPicPr>
            <p:cNvPr id="30" name="Picture 29" descr="LA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1638788" y="2928817"/>
              <a:ext cx="359665" cy="35966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275099" y="2507034"/>
              <a:ext cx="1181972" cy="380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100" b="1" smtClean="0">
                  <a:latin typeface="+mn-lt"/>
                </a:rPr>
                <a:t>Сеть управления </a:t>
              </a:r>
              <a:endParaRPr lang="en-US" sz="1100" b="1" dirty="0" smtClean="0">
                <a:latin typeface="+mn-lt"/>
              </a:endParaRPr>
            </a:p>
          </p:txBody>
        </p:sp>
      </p:grpSp>
      <p:pic>
        <p:nvPicPr>
          <p:cNvPr id="32" name="Picture 31" descr="Generic Un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0978" y="2861589"/>
            <a:ext cx="359665" cy="35966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7491943" y="3465093"/>
            <a:ext cx="1078700" cy="600188"/>
            <a:chOff x="8446350" y="2010850"/>
            <a:chExt cx="1078700" cy="600188"/>
          </a:xfrm>
        </p:grpSpPr>
        <p:sp>
          <p:nvSpPr>
            <p:cNvPr id="34" name="TextBox 33"/>
            <p:cNvSpPr txBox="1"/>
            <p:nvPr/>
          </p:nvSpPr>
          <p:spPr>
            <a:xfrm>
              <a:off x="8446350" y="2340195"/>
              <a:ext cx="1035092" cy="270843"/>
            </a:xfrm>
            <a:prstGeom prst="rect">
              <a:avLst/>
            </a:prstGeom>
            <a:noFill/>
          </p:spPr>
          <p:txBody>
            <a:bodyPr wrap="none" lIns="100584" tIns="50292" rIns="100584" bIns="50292" rtlCol="0">
              <a:spAutoFit/>
            </a:bodyPr>
            <a:lstStyle/>
            <a:p>
              <a:pPr algn="ctr"/>
              <a:r>
                <a:rPr lang="ru-RU" sz="1100" b="1" smtClean="0"/>
                <a:t>Контроллеры</a:t>
              </a:r>
              <a:endParaRPr lang="en-US" sz="1100" b="1" dirty="0">
                <a:latin typeface="+mn-lt"/>
              </a:endParaRPr>
            </a:p>
          </p:txBody>
        </p:sp>
        <p:pic>
          <p:nvPicPr>
            <p:cNvPr id="35" name="Picture 34" descr="Generic Uni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5385" y="2010850"/>
              <a:ext cx="359665" cy="359665"/>
            </a:xfrm>
            <a:prstGeom prst="rect">
              <a:avLst/>
            </a:prstGeom>
          </p:spPr>
        </p:pic>
      </p:grpSp>
      <p:pic>
        <p:nvPicPr>
          <p:cNvPr id="36" name="Picture 35" descr="Radio Lin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5945229" y="2867813"/>
            <a:ext cx="359665" cy="35966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166510" y="2813055"/>
            <a:ext cx="967340" cy="501676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ru-RU" sz="1300" b="1" smtClean="0"/>
              <a:t>Кольцо с защитой</a:t>
            </a:r>
            <a:endParaRPr lang="en-US" sz="1300" b="1" dirty="0">
              <a:latin typeface="+mn-lt"/>
            </a:endParaRPr>
          </a:p>
        </p:txBody>
      </p:sp>
      <p:pic>
        <p:nvPicPr>
          <p:cNvPr id="39" name="Picture 38" descr="RAD SecureFlow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4048" y="3680655"/>
            <a:ext cx="421782" cy="407404"/>
          </a:xfrm>
          <a:prstGeom prst="rect">
            <a:avLst/>
          </a:prstGeom>
        </p:spPr>
      </p:pic>
      <p:pic>
        <p:nvPicPr>
          <p:cNvPr id="40" name="Picture 39" descr="RAD SecureFlow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76401" y="2890242"/>
            <a:ext cx="421782" cy="407404"/>
          </a:xfrm>
          <a:prstGeom prst="rect">
            <a:avLst/>
          </a:prstGeom>
        </p:spPr>
      </p:pic>
      <p:pic>
        <p:nvPicPr>
          <p:cNvPr id="41" name="Picture 40" descr="RAD SecureFlow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45045" y="1944845"/>
            <a:ext cx="421782" cy="407404"/>
          </a:xfrm>
          <a:prstGeom prst="rect">
            <a:avLst/>
          </a:prstGeom>
        </p:spPr>
      </p:pic>
      <p:pic>
        <p:nvPicPr>
          <p:cNvPr id="42" name="Picture 41" descr="RAD SecureFlow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9174" y="2828249"/>
            <a:ext cx="421782" cy="407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Системы промышленной связи, мигрирующие на  </a:t>
            </a:r>
            <a:r>
              <a:rPr lang="en-US" sz="2800" smtClean="0"/>
              <a:t>Ethernet</a:t>
            </a:r>
            <a:endParaRPr lang="en-US" sz="28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55181" y="1209133"/>
            <a:ext cx="4879527" cy="5648867"/>
          </a:xfrm>
        </p:spPr>
        <p:txBody>
          <a:bodyPr>
            <a:normAutofit/>
          </a:bodyPr>
          <a:lstStyle/>
          <a:p>
            <a:pPr lvl="1"/>
            <a:r>
              <a:rPr lang="ru-RU" sz="1600" smtClean="0"/>
              <a:t>Промышленные системы  управления, используемые для мониторинга и удаленного управления критических производственных процессов:</a:t>
            </a:r>
          </a:p>
          <a:p>
            <a:pPr lvl="1"/>
            <a:r>
              <a:rPr lang="ru-RU" sz="1600" b="1" smtClean="0"/>
              <a:t> </a:t>
            </a:r>
            <a:r>
              <a:rPr lang="ru-RU" sz="1600" smtClean="0"/>
              <a:t>Системы </a:t>
            </a:r>
            <a:r>
              <a:rPr lang="en-US" sz="1600" smtClean="0"/>
              <a:t>SCADA </a:t>
            </a:r>
            <a:endParaRPr lang="en-US" sz="1600" dirty="0" smtClean="0"/>
          </a:p>
          <a:p>
            <a:pPr lvl="1"/>
            <a:r>
              <a:rPr lang="ru-RU" sz="1600" smtClean="0"/>
              <a:t>Распределенные контрольные системы</a:t>
            </a:r>
            <a:r>
              <a:rPr lang="en-US" sz="1600" smtClean="0"/>
              <a:t> </a:t>
            </a:r>
            <a:r>
              <a:rPr lang="en-US" sz="1600" dirty="0" smtClean="0"/>
              <a:t>(DCS)</a:t>
            </a:r>
          </a:p>
          <a:p>
            <a:pPr lvl="1"/>
            <a:r>
              <a:rPr lang="ru-RU" sz="1600" smtClean="0"/>
              <a:t>Программируемые  логические контроллеры </a:t>
            </a:r>
            <a:r>
              <a:rPr lang="en-US" sz="1600" smtClean="0"/>
              <a:t> </a:t>
            </a:r>
            <a:r>
              <a:rPr lang="en-US" sz="1600" dirty="0" smtClean="0"/>
              <a:t>(PLC)</a:t>
            </a:r>
          </a:p>
          <a:p>
            <a:r>
              <a:rPr lang="ru-RU" sz="1600" smtClean="0"/>
              <a:t>Специализированные по назначению</a:t>
            </a:r>
            <a:endParaRPr lang="en-US" sz="1600" dirty="0" smtClean="0"/>
          </a:p>
          <a:p>
            <a:r>
              <a:rPr lang="ru-RU" sz="1600" smtClean="0"/>
              <a:t>Разнесенные географически</a:t>
            </a:r>
          </a:p>
          <a:p>
            <a:r>
              <a:rPr lang="ru-RU" sz="1600" smtClean="0"/>
              <a:t>Основная роль –централизованное управление</a:t>
            </a:r>
          </a:p>
          <a:p>
            <a:r>
              <a:rPr lang="ru-RU" sz="1600" smtClean="0"/>
              <a:t>Испольуются в отраслях промышленности:</a:t>
            </a:r>
            <a:endParaRPr lang="en-US" sz="1600" dirty="0" smtClean="0"/>
          </a:p>
          <a:p>
            <a:pPr lvl="1"/>
            <a:r>
              <a:rPr lang="ru-RU" sz="1600" smtClean="0"/>
              <a:t>Нефте- и-газдобыча</a:t>
            </a:r>
            <a:endParaRPr lang="en-US" sz="1600" dirty="0" smtClean="0"/>
          </a:p>
          <a:p>
            <a:pPr lvl="1"/>
            <a:r>
              <a:rPr lang="ru-RU" sz="1600" smtClean="0"/>
              <a:t>Энергетика</a:t>
            </a:r>
            <a:endParaRPr lang="en-US" sz="1600" dirty="0" smtClean="0"/>
          </a:p>
          <a:p>
            <a:pPr lvl="1"/>
            <a:r>
              <a:rPr lang="ru-RU" sz="1600" smtClean="0"/>
              <a:t>Транспорт</a:t>
            </a:r>
          </a:p>
          <a:p>
            <a:pPr lvl="1">
              <a:buNone/>
            </a:pPr>
            <a:r>
              <a:rPr lang="ru-RU" sz="1600" smtClean="0"/>
              <a:t>А так же в военных и охранных структурах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47110" name="Picture 6" descr="http://www.pircenter.org/media/images/NET/98877677_WEB_NUCLEAR_CONTROL_RO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6908" y="1236865"/>
            <a:ext cx="3798276" cy="3567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Сети связи на подстанциях. Текущая ситуация.</a:t>
            </a:r>
            <a:r>
              <a:rPr lang="en-US" sz="2800" smtClean="0"/>
              <a:t>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0988" y="1620307"/>
            <a:ext cx="3233737" cy="2841203"/>
          </a:xfrm>
        </p:spPr>
        <p:txBody>
          <a:bodyPr/>
          <a:lstStyle/>
          <a:p>
            <a:pPr>
              <a:buNone/>
            </a:pPr>
            <a:r>
              <a:rPr lang="ru-RU" sz="1800" b="1" smtClean="0">
                <a:solidFill>
                  <a:srgbClr val="0000FF"/>
                </a:solidFill>
              </a:rPr>
              <a:t>Связь в существующей сети</a:t>
            </a:r>
            <a:endParaRPr lang="en-US" sz="1800" b="1" dirty="0" smtClean="0">
              <a:solidFill>
                <a:srgbClr val="0000FF"/>
              </a:solidFill>
            </a:endParaRPr>
          </a:p>
          <a:p>
            <a:r>
              <a:rPr lang="ru-RU" sz="1600" smtClean="0"/>
              <a:t>Оборудование </a:t>
            </a:r>
            <a:r>
              <a:rPr lang="en-US" sz="1600" smtClean="0"/>
              <a:t>SCADA </a:t>
            </a:r>
            <a:r>
              <a:rPr lang="ru-RU" sz="1600" smtClean="0"/>
              <a:t> сязано с контроллерами и датчиками «напрямую».</a:t>
            </a:r>
            <a:endParaRPr lang="en-US" sz="1600" dirty="0" smtClean="0"/>
          </a:p>
          <a:p>
            <a:r>
              <a:rPr lang="ru-RU" sz="1600" smtClean="0"/>
              <a:t>Локальный технический персонал имеет прямой доступ</a:t>
            </a:r>
            <a:r>
              <a:rPr lang="en-US" sz="1600" smtClean="0"/>
              <a:t>:</a:t>
            </a:r>
            <a:endParaRPr lang="ru-RU" sz="1600" smtClean="0"/>
          </a:p>
          <a:p>
            <a:pPr lvl="1"/>
            <a:r>
              <a:rPr lang="ru-RU" sz="1400" smtClean="0"/>
              <a:t>К другим подстанциям</a:t>
            </a:r>
          </a:p>
          <a:p>
            <a:pPr lvl="1"/>
            <a:r>
              <a:rPr lang="ru-RU" sz="1400" smtClean="0"/>
              <a:t>ЦОДам</a:t>
            </a:r>
            <a:endParaRPr lang="en-US" sz="1400" dirty="0" smtClean="0"/>
          </a:p>
          <a:p>
            <a:pPr lvl="1"/>
            <a:r>
              <a:rPr lang="ru-RU" sz="1400" smtClean="0"/>
              <a:t>Контроллерам</a:t>
            </a:r>
            <a:r>
              <a:rPr lang="en-US" sz="1400" smtClean="0"/>
              <a:t> </a:t>
            </a:r>
            <a:r>
              <a:rPr lang="ru-RU" sz="1400" smtClean="0"/>
              <a:t>и датчикам</a:t>
            </a:r>
            <a:endParaRPr lang="en-US" sz="1400" dirty="0" smtClean="0"/>
          </a:p>
          <a:p>
            <a:r>
              <a:rPr lang="ru-RU" sz="1600" smtClean="0"/>
              <a:t>Удаленное техническое обслуживание  имеет доступ ко всему оборудованию всех подстанций</a:t>
            </a:r>
          </a:p>
          <a:p>
            <a:r>
              <a:rPr lang="ru-RU" sz="1600" smtClean="0"/>
              <a:t>Все подстанции имеют доступ к данным других подстанций</a:t>
            </a:r>
            <a:endParaRPr lang="en-US" sz="16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" y="6278880"/>
            <a:ext cx="8867774" cy="34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SzTx/>
              <a:buFontTx/>
              <a:buNone/>
              <a:tabLst/>
              <a:defRPr/>
            </a:pPr>
            <a:r>
              <a:rPr kumimoji="0" lang="ru-RU" sz="2000" b="1" i="0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Требуется</a:t>
            </a:r>
            <a:r>
              <a:rPr kumimoji="0" lang="ru-RU" sz="2000" b="1" i="0" strike="noStrike" kern="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унифицированное , защищенное решение связи для подстанций</a:t>
            </a: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318000" y="1234440"/>
            <a:ext cx="1524000" cy="1889761"/>
          </a:xfrm>
          <a:prstGeom prst="roundRect">
            <a:avLst>
              <a:gd name="adj" fmla="val 10989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497580" y="4305300"/>
            <a:ext cx="832937" cy="1927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861685" y="3329171"/>
            <a:ext cx="3093720" cy="2966853"/>
          </a:xfrm>
          <a:prstGeom prst="roundRect">
            <a:avLst>
              <a:gd name="adj" fmla="val 8472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lt1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5859780" y="4152900"/>
            <a:ext cx="640080" cy="411480"/>
          </a:xfrm>
          <a:prstGeom prst="bentConnector3">
            <a:avLst>
              <a:gd name="adj1" fmla="val 384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5859780" y="4648200"/>
            <a:ext cx="640080" cy="411480"/>
          </a:xfrm>
          <a:prstGeom prst="bentConnector3">
            <a:avLst>
              <a:gd name="adj1" fmla="val 384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06540" y="5059680"/>
            <a:ext cx="18288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957060" y="5548880"/>
            <a:ext cx="4572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383780" y="5548880"/>
            <a:ext cx="4572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820660" y="5548880"/>
            <a:ext cx="4572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95316" y="2653284"/>
            <a:ext cx="237744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485640" y="2301240"/>
            <a:ext cx="6400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019040" y="2301240"/>
            <a:ext cx="6400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381135" y="3640880"/>
            <a:ext cx="1414548" cy="1414548"/>
            <a:chOff x="1866535" y="4959140"/>
            <a:chExt cx="1414548" cy="1414548"/>
          </a:xfrm>
        </p:grpSpPr>
        <p:sp>
          <p:nvSpPr>
            <p:cNvPr id="18" name="Oval 17"/>
            <p:cNvSpPr/>
            <p:nvPr/>
          </p:nvSpPr>
          <p:spPr>
            <a:xfrm>
              <a:off x="1866535" y="4959140"/>
              <a:ext cx="1414548" cy="14145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73993" y="5420193"/>
              <a:ext cx="99963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b="1" smtClean="0"/>
                <a:t> Сеть связи</a:t>
              </a:r>
            </a:p>
            <a:p>
              <a:pPr algn="ctr"/>
              <a:r>
                <a:rPr lang="en-US" sz="1300" b="1" smtClean="0"/>
                <a:t>SDH/IP</a:t>
              </a:r>
              <a:endParaRPr lang="en-US" sz="1300" b="1" dirty="0" smtClean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905102" y="3408020"/>
            <a:ext cx="10509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smtClean="0"/>
              <a:t>Подстанция</a:t>
            </a:r>
            <a:endParaRPr lang="en-US" sz="13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73556" y="1255072"/>
            <a:ext cx="16979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smtClean="0"/>
              <a:t>Контрольный центр</a:t>
            </a:r>
            <a:endParaRPr lang="en-US" sz="13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29122" y="5963930"/>
            <a:ext cx="1561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smtClean="0"/>
              <a:t>Датчики</a:t>
            </a:r>
            <a:endParaRPr lang="en-US" sz="1100" b="1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4517408" y="1543184"/>
            <a:ext cx="585417" cy="570121"/>
            <a:chOff x="2045342" y="2328431"/>
            <a:chExt cx="585417" cy="570121"/>
          </a:xfrm>
        </p:grpSpPr>
        <p:sp>
          <p:nvSpPr>
            <p:cNvPr id="24" name="TextBox 23"/>
            <p:cNvSpPr txBox="1"/>
            <p:nvPr/>
          </p:nvSpPr>
          <p:spPr>
            <a:xfrm>
              <a:off x="2045342" y="2328431"/>
              <a:ext cx="5854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/>
                <a:t>SCADA</a:t>
              </a:r>
              <a:endParaRPr lang="en-US" sz="1100" b="1" dirty="0"/>
            </a:p>
          </p:txBody>
        </p:sp>
        <p:pic>
          <p:nvPicPr>
            <p:cNvPr id="25" name="Picture 24" descr="Generic Uni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8218" y="2538887"/>
              <a:ext cx="359665" cy="35966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030524" y="1535207"/>
            <a:ext cx="496586" cy="578098"/>
            <a:chOff x="3512465" y="2359851"/>
            <a:chExt cx="496586" cy="578098"/>
          </a:xfrm>
        </p:grpSpPr>
        <p:sp>
          <p:nvSpPr>
            <p:cNvPr id="27" name="TextBox 26"/>
            <p:cNvSpPr txBox="1"/>
            <p:nvPr/>
          </p:nvSpPr>
          <p:spPr>
            <a:xfrm>
              <a:off x="3512465" y="2359851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smtClean="0"/>
                <a:t>ЦОД</a:t>
              </a:r>
              <a:endParaRPr lang="en-US" sz="1100" b="1" dirty="0"/>
            </a:p>
          </p:txBody>
        </p:sp>
        <p:pic>
          <p:nvPicPr>
            <p:cNvPr id="28" name="Picture 27" descr="Serv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9386" y="2578284"/>
              <a:ext cx="359665" cy="359665"/>
            </a:xfrm>
            <a:prstGeom prst="rect">
              <a:avLst/>
            </a:prstGeom>
          </p:spPr>
        </p:pic>
      </p:grpSp>
      <p:pic>
        <p:nvPicPr>
          <p:cNvPr id="29" name="Picture 28" descr="AD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9961" y="4417474"/>
            <a:ext cx="359665" cy="359665"/>
          </a:xfrm>
          <a:prstGeom prst="rect">
            <a:avLst/>
          </a:prstGeom>
        </p:spPr>
      </p:pic>
      <p:pic>
        <p:nvPicPr>
          <p:cNvPr id="30" name="Picture 29" descr="AD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7697" y="4417474"/>
            <a:ext cx="359665" cy="359665"/>
          </a:xfrm>
          <a:prstGeom prst="rect">
            <a:avLst/>
          </a:prstGeom>
        </p:spPr>
      </p:pic>
      <p:pic>
        <p:nvPicPr>
          <p:cNvPr id="33" name="Picture 32" descr="Generic Un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0744" y="4880433"/>
            <a:ext cx="359665" cy="35966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001729" y="5667107"/>
            <a:ext cx="1231632" cy="359665"/>
            <a:chOff x="4246193" y="5614787"/>
            <a:chExt cx="1231632" cy="359665"/>
          </a:xfrm>
        </p:grpSpPr>
        <p:pic>
          <p:nvPicPr>
            <p:cNvPr id="35" name="Picture 34" descr="Generic Uni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6193" y="5614787"/>
              <a:ext cx="359665" cy="359665"/>
            </a:xfrm>
            <a:prstGeom prst="rect">
              <a:avLst/>
            </a:prstGeom>
          </p:spPr>
        </p:pic>
        <p:pic>
          <p:nvPicPr>
            <p:cNvPr id="36" name="Picture 35" descr="Generic Uni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2176" y="5614787"/>
              <a:ext cx="359665" cy="359665"/>
            </a:xfrm>
            <a:prstGeom prst="rect">
              <a:avLst/>
            </a:prstGeom>
          </p:spPr>
        </p:pic>
        <p:pic>
          <p:nvPicPr>
            <p:cNvPr id="37" name="Picture 36" descr="Generic Uni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8160" y="5614787"/>
              <a:ext cx="359665" cy="35966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810500" y="4311048"/>
            <a:ext cx="1160146" cy="939589"/>
            <a:chOff x="5663449" y="5485548"/>
            <a:chExt cx="1160146" cy="939589"/>
          </a:xfrm>
        </p:grpSpPr>
        <p:sp>
          <p:nvSpPr>
            <p:cNvPr id="39" name="TextBox 38"/>
            <p:cNvSpPr txBox="1"/>
            <p:nvPr/>
          </p:nvSpPr>
          <p:spPr>
            <a:xfrm>
              <a:off x="5663449" y="5485548"/>
              <a:ext cx="11601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smtClean="0"/>
                <a:t>Локальное техническое обслуживание</a:t>
              </a:r>
              <a:endParaRPr lang="en-US" sz="1100" b="1" dirty="0" smtClean="0"/>
            </a:p>
          </p:txBody>
        </p:sp>
        <p:pic>
          <p:nvPicPr>
            <p:cNvPr id="40" name="Picture 39" descr="Lapto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8654" y="6065472"/>
              <a:ext cx="359665" cy="359665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124700" y="1694157"/>
            <a:ext cx="1459247" cy="1141363"/>
            <a:chOff x="6077712" y="1412217"/>
            <a:chExt cx="1459247" cy="1141363"/>
          </a:xfrm>
        </p:grpSpPr>
        <p:sp>
          <p:nvSpPr>
            <p:cNvPr id="42" name="TextBox 41"/>
            <p:cNvSpPr txBox="1"/>
            <p:nvPr/>
          </p:nvSpPr>
          <p:spPr>
            <a:xfrm>
              <a:off x="6077712" y="1412217"/>
              <a:ext cx="145924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smtClean="0"/>
                <a:t>Удаленное техническое обслуживание</a:t>
              </a:r>
              <a:endParaRPr lang="en-US" sz="1100" b="1" dirty="0" smtClean="0"/>
            </a:p>
          </p:txBody>
        </p:sp>
        <p:pic>
          <p:nvPicPr>
            <p:cNvPr id="43" name="Picture 42" descr="Lapto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9589" y="2193915"/>
              <a:ext cx="359665" cy="359665"/>
            </a:xfrm>
            <a:prstGeom prst="rect">
              <a:avLst/>
            </a:prstGeom>
          </p:spPr>
        </p:pic>
      </p:grpSp>
      <p:cxnSp>
        <p:nvCxnSpPr>
          <p:cNvPr id="44" name="Straight Connector 43"/>
          <p:cNvCxnSpPr/>
          <p:nvPr/>
        </p:nvCxnSpPr>
        <p:spPr>
          <a:xfrm rot="5400000" flipH="1" flipV="1">
            <a:off x="4612554" y="3131949"/>
            <a:ext cx="937648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7"/>
          <p:cNvSpPr>
            <a:spLocks/>
          </p:cNvSpPr>
          <p:nvPr/>
        </p:nvSpPr>
        <p:spPr bwMode="auto">
          <a:xfrm>
            <a:off x="4644874" y="2316710"/>
            <a:ext cx="854685" cy="583377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300216" y="2324984"/>
            <a:ext cx="972607" cy="663866"/>
            <a:chOff x="4418076" y="2629784"/>
            <a:chExt cx="972607" cy="663866"/>
          </a:xfrm>
        </p:grpSpPr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4418076" y="2629784"/>
              <a:ext cx="972607" cy="663866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52905" y="2866842"/>
              <a:ext cx="702949" cy="250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latin typeface="+mn-lt"/>
                </a:rPr>
                <a:t>Internet</a:t>
              </a:r>
            </a:p>
          </p:txBody>
        </p:sp>
      </p:grpSp>
      <p:sp>
        <p:nvSpPr>
          <p:cNvPr id="49" name="Freeform 7"/>
          <p:cNvSpPr>
            <a:spLocks/>
          </p:cNvSpPr>
          <p:nvPr/>
        </p:nvSpPr>
        <p:spPr bwMode="auto">
          <a:xfrm>
            <a:off x="7040926" y="4671198"/>
            <a:ext cx="1127342" cy="769482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50" name="Elbow Connector 49"/>
          <p:cNvCxnSpPr/>
          <p:nvPr/>
        </p:nvCxnSpPr>
        <p:spPr>
          <a:xfrm flipV="1">
            <a:off x="6501384" y="3899916"/>
            <a:ext cx="731520" cy="22860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6501384" y="4186428"/>
            <a:ext cx="731520" cy="22860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6168715" y="3980285"/>
            <a:ext cx="1022659" cy="689321"/>
            <a:chOff x="5112239" y="4734665"/>
            <a:chExt cx="1022659" cy="689321"/>
          </a:xfrm>
        </p:grpSpPr>
        <p:sp>
          <p:nvSpPr>
            <p:cNvPr id="53" name="TextBox 52"/>
            <p:cNvSpPr txBox="1"/>
            <p:nvPr/>
          </p:nvSpPr>
          <p:spPr>
            <a:xfrm>
              <a:off x="5112239" y="5162376"/>
              <a:ext cx="1022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smtClean="0"/>
                <a:t>Контроллеры</a:t>
              </a:r>
              <a:endParaRPr lang="en-US" sz="1100" b="1" dirty="0" smtClean="0"/>
            </a:p>
          </p:txBody>
        </p:sp>
        <p:pic>
          <p:nvPicPr>
            <p:cNvPr id="54" name="Picture 53" descr="Generic Uni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4268" y="4734665"/>
              <a:ext cx="359665" cy="359665"/>
            </a:xfrm>
            <a:prstGeom prst="rect">
              <a:avLst/>
            </a:prstGeom>
          </p:spPr>
        </p:pic>
      </p:grpSp>
      <p:pic>
        <p:nvPicPr>
          <p:cNvPr id="55" name="Picture 54" descr="Serv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22877" y="3715871"/>
            <a:ext cx="359665" cy="359665"/>
          </a:xfrm>
          <a:prstGeom prst="rect">
            <a:avLst/>
          </a:prstGeom>
        </p:spPr>
      </p:pic>
      <p:pic>
        <p:nvPicPr>
          <p:cNvPr id="56" name="Picture 55" descr="Serv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4777" y="4237079"/>
            <a:ext cx="359665" cy="359665"/>
          </a:xfrm>
          <a:prstGeom prst="rect">
            <a:avLst/>
          </a:prstGeom>
        </p:spPr>
      </p:pic>
      <p:pic>
        <p:nvPicPr>
          <p:cNvPr id="57" name="Picture 56" descr="AD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9966" y="3449285"/>
            <a:ext cx="359665" cy="359665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4419600" y="5433060"/>
            <a:ext cx="1371600" cy="0"/>
          </a:xfrm>
          <a:prstGeom prst="line">
            <a:avLst/>
          </a:prstGeom>
          <a:ln w="60325" cap="rnd">
            <a:solidFill>
              <a:srgbClr val="4D49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91400" y="4029075"/>
            <a:ext cx="112395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>
                <a:latin typeface="+mn-lt"/>
              </a:rPr>
              <a:t>Телеметрия</a:t>
            </a:r>
            <a:endParaRPr lang="ru-RU" sz="1100" b="1" dirty="0" err="1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5842635" y="3433947"/>
            <a:ext cx="3093720" cy="2808738"/>
          </a:xfrm>
          <a:prstGeom prst="roundRect">
            <a:avLst>
              <a:gd name="adj" fmla="val 8472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lt1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023645" y="4009534"/>
            <a:ext cx="1061831" cy="732939"/>
            <a:chOff x="4942548" y="3791456"/>
            <a:chExt cx="859536" cy="593304"/>
          </a:xfrm>
        </p:grpSpPr>
        <p:pic>
          <p:nvPicPr>
            <p:cNvPr id="73" name="Picture 72" descr="RAD SecureFlow 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2548" y="3951188"/>
              <a:ext cx="859536" cy="433572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5062059" y="3791456"/>
              <a:ext cx="620515" cy="19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SecFlow 4</a:t>
              </a:r>
            </a:p>
          </p:txBody>
        </p:sp>
      </p:grpSp>
      <p:cxnSp>
        <p:nvCxnSpPr>
          <p:cNvPr id="114" name="Straight Connector 113"/>
          <p:cNvCxnSpPr/>
          <p:nvPr/>
        </p:nvCxnSpPr>
        <p:spPr>
          <a:xfrm>
            <a:off x="5797296" y="4584192"/>
            <a:ext cx="6096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 flipV="1">
            <a:off x="6459729" y="4304285"/>
            <a:ext cx="548640" cy="27432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rot="16200000" flipH="1">
            <a:off x="7929050" y="5003189"/>
            <a:ext cx="652083" cy="365760"/>
          </a:xfrm>
          <a:prstGeom prst="bentConnector3">
            <a:avLst>
              <a:gd name="adj1" fmla="val 375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 rot="16200000" flipH="1">
            <a:off x="7508427" y="5003191"/>
            <a:ext cx="652083" cy="36576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4788" y="1877482"/>
            <a:ext cx="3389947" cy="3046943"/>
          </a:xfrm>
        </p:spPr>
        <p:txBody>
          <a:bodyPr/>
          <a:lstStyle/>
          <a:p>
            <a:pPr marL="0" indent="0">
              <a:buNone/>
            </a:pPr>
            <a:r>
              <a:rPr lang="ru-RU" sz="1800" b="1" smtClean="0">
                <a:solidFill>
                  <a:srgbClr val="0000FF"/>
                </a:solidFill>
              </a:rPr>
              <a:t>Коммутатор с защитой – для подключения подстьанции к сети связи</a:t>
            </a:r>
            <a:endParaRPr lang="en-US" sz="1800" b="1" smtClean="0">
              <a:solidFill>
                <a:srgbClr val="0000FF"/>
              </a:solidFill>
            </a:endParaRPr>
          </a:p>
          <a:p>
            <a:r>
              <a:rPr lang="ru-RU" sz="1600" smtClean="0"/>
              <a:t>Сегментация сети с организацийе подсетей и </a:t>
            </a:r>
            <a:r>
              <a:rPr lang="en-US" sz="1600" smtClean="0"/>
              <a:t>VLANs</a:t>
            </a:r>
            <a:endParaRPr lang="en-US" sz="1600" dirty="0" smtClean="0"/>
          </a:p>
          <a:p>
            <a:r>
              <a:rPr lang="ru-RU" sz="1600" smtClean="0"/>
              <a:t>Аппартный защитный экран для каждого устройства или группы</a:t>
            </a:r>
            <a:endParaRPr lang="en-US" sz="1600" dirty="0" smtClean="0"/>
          </a:p>
          <a:p>
            <a:r>
              <a:rPr lang="ru-RU" sz="1600" smtClean="0"/>
              <a:t>Защищенны удаленный доступ</a:t>
            </a:r>
            <a:endParaRPr lang="en-US" sz="1600" dirty="0" smtClean="0"/>
          </a:p>
          <a:p>
            <a:r>
              <a:rPr lang="ru-RU" sz="1600" smtClean="0"/>
              <a:t>Шлюзы между оборудованием с сериальными портами и </a:t>
            </a:r>
            <a:r>
              <a:rPr lang="en-US" sz="1600" smtClean="0"/>
              <a:t>Ethernet</a:t>
            </a:r>
            <a:endParaRPr lang="en-US" sz="1600" dirty="0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318000" y="1234440"/>
            <a:ext cx="1524000" cy="1889761"/>
          </a:xfrm>
          <a:prstGeom prst="roundRect">
            <a:avLst>
              <a:gd name="adj" fmla="val 10989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497580" y="4305300"/>
            <a:ext cx="832937" cy="1927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lt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195316" y="2653284"/>
            <a:ext cx="237744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485640" y="2301240"/>
            <a:ext cx="6400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019040" y="2301240"/>
            <a:ext cx="6400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381135" y="3640880"/>
            <a:ext cx="1414548" cy="14145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8" descr="AD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9961" y="4417474"/>
            <a:ext cx="359665" cy="359665"/>
          </a:xfrm>
          <a:prstGeom prst="rect">
            <a:avLst/>
          </a:prstGeom>
        </p:spPr>
      </p:pic>
      <p:pic>
        <p:nvPicPr>
          <p:cNvPr id="30" name="Picture 29" descr="AD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7697" y="4417474"/>
            <a:ext cx="359665" cy="359665"/>
          </a:xfrm>
          <a:prstGeom prst="rect">
            <a:avLst/>
          </a:prstGeom>
        </p:spPr>
      </p:pic>
      <p:pic>
        <p:nvPicPr>
          <p:cNvPr id="40" name="Picture 39" descr="Lap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3758" y="5406593"/>
            <a:ext cx="359665" cy="359665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rot="5400000" flipH="1" flipV="1">
            <a:off x="4612554" y="3131949"/>
            <a:ext cx="937648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7"/>
          <p:cNvSpPr>
            <a:spLocks/>
          </p:cNvSpPr>
          <p:nvPr/>
        </p:nvSpPr>
        <p:spPr bwMode="auto">
          <a:xfrm>
            <a:off x="4644874" y="2316710"/>
            <a:ext cx="854685" cy="583377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2" name="Group 45"/>
          <p:cNvGrpSpPr/>
          <p:nvPr/>
        </p:nvGrpSpPr>
        <p:grpSpPr>
          <a:xfrm>
            <a:off x="6300216" y="2324984"/>
            <a:ext cx="972607" cy="663866"/>
            <a:chOff x="4418076" y="2629784"/>
            <a:chExt cx="972607" cy="663866"/>
          </a:xfrm>
        </p:grpSpPr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4418076" y="2629784"/>
              <a:ext cx="972607" cy="663866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52905" y="2866842"/>
              <a:ext cx="702949" cy="250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latin typeface="+mn-lt"/>
                </a:rPr>
                <a:t>Internet</a:t>
              </a:r>
            </a:p>
          </p:txBody>
        </p:sp>
      </p:grpSp>
      <p:cxnSp>
        <p:nvCxnSpPr>
          <p:cNvPr id="50" name="Elbow Connector 49"/>
          <p:cNvCxnSpPr/>
          <p:nvPr/>
        </p:nvCxnSpPr>
        <p:spPr>
          <a:xfrm flipV="1">
            <a:off x="8062977" y="4023869"/>
            <a:ext cx="548640" cy="22860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8062977" y="4310381"/>
            <a:ext cx="548640" cy="22860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7874" y="3839824"/>
            <a:ext cx="359665" cy="359665"/>
          </a:xfrm>
          <a:prstGeom prst="rect">
            <a:avLst/>
          </a:prstGeom>
        </p:spPr>
      </p:pic>
      <p:pic>
        <p:nvPicPr>
          <p:cNvPr id="56" name="Picture 5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7874" y="4361032"/>
            <a:ext cx="359665" cy="359665"/>
          </a:xfrm>
          <a:prstGeom prst="rect">
            <a:avLst/>
          </a:prstGeom>
        </p:spPr>
      </p:pic>
      <p:pic>
        <p:nvPicPr>
          <p:cNvPr id="57" name="Picture 56" descr="AD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9966" y="3449285"/>
            <a:ext cx="359665" cy="359665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4419600" y="5433060"/>
            <a:ext cx="1371600" cy="0"/>
          </a:xfrm>
          <a:prstGeom prst="line">
            <a:avLst/>
          </a:prstGeom>
          <a:ln w="60325" cap="rnd">
            <a:solidFill>
              <a:srgbClr val="4D49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278040" y="5165691"/>
            <a:ext cx="59774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5400000">
            <a:off x="6984170" y="5003189"/>
            <a:ext cx="652083" cy="36576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5400000">
            <a:off x="6575738" y="5003189"/>
            <a:ext cx="652083" cy="365760"/>
          </a:xfrm>
          <a:prstGeom prst="bentConnector3">
            <a:avLst>
              <a:gd name="adj1" fmla="val 375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5400000">
            <a:off x="6272462" y="4774589"/>
            <a:ext cx="652083" cy="822960"/>
          </a:xfrm>
          <a:prstGeom prst="bentConnector3">
            <a:avLst>
              <a:gd name="adj1" fmla="val 2916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219825" y="5757556"/>
            <a:ext cx="1419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smtClean="0"/>
              <a:t>Контроллеры и датчики</a:t>
            </a:r>
            <a:endParaRPr lang="en-US" sz="1100" b="1" dirty="0" smtClean="0"/>
          </a:p>
        </p:txBody>
      </p:sp>
      <p:pic>
        <p:nvPicPr>
          <p:cNvPr id="97" name="Picture 96" descr="Generic Uni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59536" y="5413108"/>
            <a:ext cx="359665" cy="359665"/>
          </a:xfrm>
          <a:prstGeom prst="rect">
            <a:avLst/>
          </a:prstGeom>
        </p:spPr>
      </p:pic>
      <p:pic>
        <p:nvPicPr>
          <p:cNvPr id="98" name="Picture 97" descr="Generic Uni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5519" y="5413108"/>
            <a:ext cx="359665" cy="359665"/>
          </a:xfrm>
          <a:prstGeom prst="rect">
            <a:avLst/>
          </a:prstGeom>
        </p:spPr>
      </p:pic>
      <p:pic>
        <p:nvPicPr>
          <p:cNvPr id="99" name="Picture 98" descr="Generic Uni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31503" y="5413108"/>
            <a:ext cx="359665" cy="359665"/>
          </a:xfrm>
          <a:prstGeom prst="rect">
            <a:avLst/>
          </a:prstGeom>
        </p:spPr>
      </p:pic>
      <p:pic>
        <p:nvPicPr>
          <p:cNvPr id="101" name="Picture 100" descr="Generic Uni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7223" y="5413108"/>
            <a:ext cx="359665" cy="359665"/>
          </a:xfrm>
          <a:prstGeom prst="rect">
            <a:avLst/>
          </a:prstGeom>
        </p:spPr>
      </p:pic>
      <p:pic>
        <p:nvPicPr>
          <p:cNvPr id="108" name="Picture 107" descr="Generic Uni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9251" y="5413108"/>
            <a:ext cx="359665" cy="359665"/>
          </a:xfrm>
          <a:prstGeom prst="rect">
            <a:avLst/>
          </a:prstGeom>
        </p:spPr>
      </p:pic>
      <p:pic>
        <p:nvPicPr>
          <p:cNvPr id="112" name="Picture 111" descr="Rou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3480" y="4407829"/>
            <a:ext cx="359665" cy="359665"/>
          </a:xfrm>
          <a:prstGeom prst="rect">
            <a:avLst/>
          </a:prstGeom>
        </p:spPr>
      </p:pic>
      <p:pic>
        <p:nvPicPr>
          <p:cNvPr id="74" name="Picture 73" descr="Firew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96640" y="4625298"/>
            <a:ext cx="320040" cy="320040"/>
          </a:xfrm>
          <a:prstGeom prst="rect">
            <a:avLst/>
          </a:prstGeom>
        </p:spPr>
      </p:pic>
      <p:pic>
        <p:nvPicPr>
          <p:cNvPr id="81" name="Picture 80" descr="Firew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08960" y="4625298"/>
            <a:ext cx="320040" cy="320040"/>
          </a:xfrm>
          <a:prstGeom prst="rect">
            <a:avLst/>
          </a:prstGeom>
        </p:spPr>
      </p:pic>
      <p:pic>
        <p:nvPicPr>
          <p:cNvPr id="82" name="Picture 81" descr="Firew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95372" y="4625298"/>
            <a:ext cx="320040" cy="320040"/>
          </a:xfrm>
          <a:prstGeom prst="rect">
            <a:avLst/>
          </a:prstGeom>
        </p:spPr>
      </p:pic>
      <p:pic>
        <p:nvPicPr>
          <p:cNvPr id="110" name="Picture 109" descr="Firew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96640" y="4131268"/>
            <a:ext cx="320040" cy="320040"/>
          </a:xfrm>
          <a:prstGeom prst="rect">
            <a:avLst/>
          </a:prstGeom>
        </p:spPr>
      </p:pic>
      <p:pic>
        <p:nvPicPr>
          <p:cNvPr id="111" name="Picture 110" descr="Firew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95372" y="4131268"/>
            <a:ext cx="320040" cy="320040"/>
          </a:xfrm>
          <a:prstGeom prst="rect">
            <a:avLst/>
          </a:prstGeom>
        </p:spPr>
      </p:pic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639077" y="308727"/>
            <a:ext cx="6766560" cy="644740"/>
          </a:xfrm>
        </p:spPr>
        <p:txBody>
          <a:bodyPr/>
          <a:lstStyle/>
          <a:p>
            <a:r>
              <a:rPr lang="ru-RU" sz="2800" smtClean="0"/>
              <a:t>Сети связи на подстанциях. Эволюция.</a:t>
            </a:r>
            <a:r>
              <a:rPr lang="en-US" sz="2800" smtClean="0"/>
              <a:t> </a:t>
            </a:r>
            <a:endParaRPr lang="en-US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4273556" y="1255072"/>
            <a:ext cx="16979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smtClean="0"/>
              <a:t>Контрольный центр</a:t>
            </a:r>
            <a:endParaRPr lang="en-US" sz="1300" b="1" dirty="0"/>
          </a:p>
        </p:txBody>
      </p:sp>
      <p:grpSp>
        <p:nvGrpSpPr>
          <p:cNvPr id="79" name="Group 22"/>
          <p:cNvGrpSpPr/>
          <p:nvPr/>
        </p:nvGrpSpPr>
        <p:grpSpPr>
          <a:xfrm>
            <a:off x="4517408" y="1543184"/>
            <a:ext cx="585417" cy="570121"/>
            <a:chOff x="2045342" y="2328431"/>
            <a:chExt cx="585417" cy="570121"/>
          </a:xfrm>
        </p:grpSpPr>
        <p:sp>
          <p:nvSpPr>
            <p:cNvPr id="80" name="TextBox 79"/>
            <p:cNvSpPr txBox="1"/>
            <p:nvPr/>
          </p:nvSpPr>
          <p:spPr>
            <a:xfrm>
              <a:off x="2045342" y="2328431"/>
              <a:ext cx="5854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/>
                <a:t>SCADA</a:t>
              </a:r>
              <a:endParaRPr lang="en-US" sz="1100" b="1" dirty="0"/>
            </a:p>
          </p:txBody>
        </p:sp>
        <p:pic>
          <p:nvPicPr>
            <p:cNvPr id="83" name="Picture 24" descr="Generic Unit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8218" y="2538887"/>
              <a:ext cx="359665" cy="359665"/>
            </a:xfrm>
            <a:prstGeom prst="rect">
              <a:avLst/>
            </a:prstGeom>
          </p:spPr>
        </p:pic>
      </p:grpSp>
      <p:grpSp>
        <p:nvGrpSpPr>
          <p:cNvPr id="84" name="Group 25"/>
          <p:cNvGrpSpPr/>
          <p:nvPr/>
        </p:nvGrpSpPr>
        <p:grpSpPr>
          <a:xfrm>
            <a:off x="5030524" y="1535207"/>
            <a:ext cx="496586" cy="578098"/>
            <a:chOff x="3512465" y="2359851"/>
            <a:chExt cx="496586" cy="578098"/>
          </a:xfrm>
        </p:grpSpPr>
        <p:sp>
          <p:nvSpPr>
            <p:cNvPr id="85" name="TextBox 84"/>
            <p:cNvSpPr txBox="1"/>
            <p:nvPr/>
          </p:nvSpPr>
          <p:spPr>
            <a:xfrm>
              <a:off x="3512465" y="2359851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smtClean="0"/>
                <a:t>ЦОД</a:t>
              </a:r>
              <a:endParaRPr lang="en-US" sz="1100" b="1" dirty="0"/>
            </a:p>
          </p:txBody>
        </p:sp>
        <p:pic>
          <p:nvPicPr>
            <p:cNvPr id="86" name="Picture 27" descr="Server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49386" y="2578284"/>
              <a:ext cx="359665" cy="359665"/>
            </a:xfrm>
            <a:prstGeom prst="rect">
              <a:avLst/>
            </a:prstGeom>
          </p:spPr>
        </p:pic>
      </p:grpSp>
      <p:grpSp>
        <p:nvGrpSpPr>
          <p:cNvPr id="87" name="Group 40"/>
          <p:cNvGrpSpPr/>
          <p:nvPr/>
        </p:nvGrpSpPr>
        <p:grpSpPr>
          <a:xfrm>
            <a:off x="7124700" y="1694157"/>
            <a:ext cx="1459247" cy="1141363"/>
            <a:chOff x="6077712" y="1412217"/>
            <a:chExt cx="1459247" cy="1141363"/>
          </a:xfrm>
        </p:grpSpPr>
        <p:sp>
          <p:nvSpPr>
            <p:cNvPr id="88" name="TextBox 87"/>
            <p:cNvSpPr txBox="1"/>
            <p:nvPr/>
          </p:nvSpPr>
          <p:spPr>
            <a:xfrm>
              <a:off x="6077712" y="1412217"/>
              <a:ext cx="145924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smtClean="0"/>
                <a:t>Удаленное техническое обслуживание</a:t>
              </a:r>
              <a:endParaRPr lang="en-US" sz="1100" b="1" dirty="0" smtClean="0"/>
            </a:p>
          </p:txBody>
        </p:sp>
        <p:pic>
          <p:nvPicPr>
            <p:cNvPr id="89" name="Picture 42" descr="Laptop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9589" y="2193915"/>
              <a:ext cx="359665" cy="359665"/>
            </a:xfrm>
            <a:prstGeom prst="rect">
              <a:avLst/>
            </a:prstGeom>
          </p:spPr>
        </p:pic>
      </p:grpSp>
      <p:sp>
        <p:nvSpPr>
          <p:cNvPr id="90" name="TextBox 89"/>
          <p:cNvSpPr txBox="1"/>
          <p:nvPr/>
        </p:nvSpPr>
        <p:spPr>
          <a:xfrm>
            <a:off x="4588593" y="4101933"/>
            <a:ext cx="9996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smtClean="0"/>
              <a:t> Сеть связи</a:t>
            </a:r>
          </a:p>
          <a:p>
            <a:pPr algn="ctr"/>
            <a:r>
              <a:rPr lang="en-US" sz="1300" b="1" smtClean="0"/>
              <a:t>SDH/IP</a:t>
            </a:r>
            <a:endParaRPr lang="en-US" sz="1300" b="1" dirty="0" smtClean="0"/>
          </a:p>
        </p:txBody>
      </p:sp>
      <p:sp>
        <p:nvSpPr>
          <p:cNvPr id="91" name="TextBox 90"/>
          <p:cNvSpPr txBox="1"/>
          <p:nvPr/>
        </p:nvSpPr>
        <p:spPr>
          <a:xfrm>
            <a:off x="6905102" y="3408020"/>
            <a:ext cx="10509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smtClean="0"/>
              <a:t>Подстанция</a:t>
            </a:r>
            <a:endParaRPr lang="en-US" sz="13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7486650" y="5663598"/>
            <a:ext cx="14458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smtClean="0"/>
              <a:t>Локальное техническое обслуживание</a:t>
            </a:r>
            <a:endParaRPr lang="en-US" sz="11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http://www.urbanrail.net/eu/dk/kobenhavn/metro-tunnel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3000"/>
          </a:blip>
          <a:srcRect b="2583"/>
          <a:stretch>
            <a:fillRect/>
          </a:stretch>
        </p:blipFill>
        <p:spPr bwMode="auto">
          <a:xfrm>
            <a:off x="5731537" y="3954481"/>
            <a:ext cx="2741385" cy="179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0" name="Elbow Connector 149"/>
          <p:cNvCxnSpPr/>
          <p:nvPr/>
        </p:nvCxnSpPr>
        <p:spPr>
          <a:xfrm flipV="1">
            <a:off x="4895868" y="3574133"/>
            <a:ext cx="731520" cy="105156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>
            <a:off x="4895868" y="4782731"/>
            <a:ext cx="731520" cy="105156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942766" y="4703216"/>
            <a:ext cx="10972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flipV="1">
            <a:off x="2367750" y="4848526"/>
            <a:ext cx="1005840" cy="524256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>
            <a:off x="2367750" y="4165774"/>
            <a:ext cx="1005840" cy="524256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Сеть системы безопасности на метрополитене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2" y="1230081"/>
            <a:ext cx="8205787" cy="2244639"/>
          </a:xfrm>
        </p:spPr>
        <p:txBody>
          <a:bodyPr/>
          <a:lstStyle/>
          <a:p>
            <a:r>
              <a:rPr lang="ru-RU" sz="1600" smtClean="0"/>
              <a:t>Требуется объединение большого количесва устройств контроля, связи и видеонаблюдения в на станциях в единую сеть. </a:t>
            </a:r>
            <a:endParaRPr lang="en-US" sz="1600" dirty="0" smtClean="0"/>
          </a:p>
          <a:p>
            <a:pPr lvl="1"/>
            <a:r>
              <a:rPr lang="ru-RU" sz="1400" smtClean="0"/>
              <a:t>Сеть на коммутаторах </a:t>
            </a:r>
            <a:r>
              <a:rPr lang="en-US" sz="1400" smtClean="0"/>
              <a:t>Ethernet </a:t>
            </a:r>
            <a:r>
              <a:rPr lang="ru-RU" sz="1400" smtClean="0"/>
              <a:t>, подключенных к магистралям </a:t>
            </a:r>
            <a:r>
              <a:rPr lang="en-US" sz="1400" smtClean="0"/>
              <a:t>IP/MPLS </a:t>
            </a:r>
            <a:r>
              <a:rPr lang="ru-RU" sz="1400" smtClean="0"/>
              <a:t>, с разделением сервисов по </a:t>
            </a:r>
            <a:r>
              <a:rPr lang="en-US" sz="1400" smtClean="0"/>
              <a:t> VLANs</a:t>
            </a:r>
            <a:endParaRPr lang="en-US" sz="1400" dirty="0" smtClean="0"/>
          </a:p>
          <a:p>
            <a:pPr lvl="1"/>
            <a:r>
              <a:rPr lang="ru-RU" sz="1400" smtClean="0"/>
              <a:t>Связь устройств </a:t>
            </a:r>
            <a:r>
              <a:rPr lang="en-US" sz="1400" smtClean="0"/>
              <a:t>Ethernet, </a:t>
            </a:r>
            <a:r>
              <a:rPr lang="ru-RU" sz="1400" smtClean="0"/>
              <a:t>устройств с сериальными и дискретными портами «сухие контакты» с защитой доступа с помошью защищенных сетевых экранов по протоколу </a:t>
            </a:r>
            <a:r>
              <a:rPr lang="en-US" sz="1400" smtClean="0"/>
              <a:t>ModBus</a:t>
            </a:r>
            <a:endParaRPr lang="en-US" sz="1400" dirty="0" smtClean="0"/>
          </a:p>
          <a:p>
            <a:pPr lvl="1"/>
            <a:r>
              <a:rPr lang="ru-RU" sz="1400" smtClean="0"/>
              <a:t>Связь мобильных объектов («состав-состав», «состав-станция» ) и контрольных центров  с аутентификацией соединений. </a:t>
            </a:r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0376" y="6211669"/>
            <a:ext cx="839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0000FF"/>
                </a:solidFill>
              </a:rPr>
              <a:t>Коммутаторы </a:t>
            </a:r>
            <a:r>
              <a:rPr lang="en-US" b="1" smtClean="0">
                <a:solidFill>
                  <a:srgbClr val="0000FF"/>
                </a:solidFill>
              </a:rPr>
              <a:t>SecFlow</a:t>
            </a:r>
            <a:r>
              <a:rPr lang="ru-RU" b="1" smtClean="0">
                <a:solidFill>
                  <a:srgbClr val="0000FF"/>
                </a:solidFill>
              </a:rPr>
              <a:t> используются для подключения к магистрали на каждой станции</a:t>
            </a:r>
            <a:r>
              <a:rPr lang="en-US" b="1" smtClean="0">
                <a:solidFill>
                  <a:srgbClr val="0000FF"/>
                </a:solidFill>
              </a:rPr>
              <a:t> 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44" name="Freeform 7"/>
          <p:cNvSpPr>
            <a:spLocks/>
          </p:cNvSpPr>
          <p:nvPr/>
        </p:nvSpPr>
        <p:spPr bwMode="auto">
          <a:xfrm>
            <a:off x="3043018" y="4141350"/>
            <a:ext cx="1949256" cy="1330492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587881" y="4618016"/>
            <a:ext cx="1042272" cy="433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300" b="1" smtClean="0"/>
              <a:t>Магистраль</a:t>
            </a:r>
          </a:p>
          <a:p>
            <a:pPr algn="ctr">
              <a:lnSpc>
                <a:spcPct val="85000"/>
              </a:lnSpc>
            </a:pPr>
            <a:r>
              <a:rPr lang="en-US" sz="1300" b="1" smtClean="0"/>
              <a:t>IP/MPLS </a:t>
            </a:r>
            <a:endParaRPr lang="en-US" sz="1300" b="1" dirty="0" smtClean="0"/>
          </a:p>
        </p:txBody>
      </p:sp>
      <p:grpSp>
        <p:nvGrpSpPr>
          <p:cNvPr id="5" name="Group 52"/>
          <p:cNvGrpSpPr/>
          <p:nvPr/>
        </p:nvGrpSpPr>
        <p:grpSpPr>
          <a:xfrm>
            <a:off x="1109307" y="3844475"/>
            <a:ext cx="1501855" cy="766307"/>
            <a:chOff x="2838069" y="3269245"/>
            <a:chExt cx="1501855" cy="766307"/>
          </a:xfrm>
        </p:grpSpPr>
        <p:sp>
          <p:nvSpPr>
            <p:cNvPr id="50" name="Rounded Rectangle 49"/>
            <p:cNvSpPr/>
            <p:nvPr/>
          </p:nvSpPr>
          <p:spPr>
            <a:xfrm>
              <a:off x="2866644" y="3269245"/>
              <a:ext cx="1469502" cy="766307"/>
            </a:xfrm>
            <a:prstGeom prst="roundRect">
              <a:avLst>
                <a:gd name="adj" fmla="val 22553"/>
              </a:avLst>
            </a:prstGeom>
            <a:solidFill>
              <a:schemeClr val="bg1"/>
            </a:solidFill>
            <a:ln w="38100">
              <a:solidFill>
                <a:srgbClr val="9695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38069" y="3324904"/>
              <a:ext cx="1501855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100" b="1" smtClean="0">
                  <a:latin typeface="+mn-lt"/>
                </a:rPr>
                <a:t>Контрольный центр</a:t>
              </a:r>
              <a:endParaRPr lang="en-US" sz="1300" b="1" dirty="0" smtClean="0">
                <a:latin typeface="+mn-lt"/>
              </a:endParaRPr>
            </a:p>
          </p:txBody>
        </p:sp>
        <p:pic>
          <p:nvPicPr>
            <p:cNvPr id="52" name="Picture 51" descr="Control roo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8154" y="3558371"/>
              <a:ext cx="359665" cy="359665"/>
            </a:xfrm>
            <a:prstGeom prst="rect">
              <a:avLst/>
            </a:prstGeom>
          </p:spPr>
        </p:pic>
      </p:grpSp>
      <p:grpSp>
        <p:nvGrpSpPr>
          <p:cNvPr id="6" name="Group 60"/>
          <p:cNvGrpSpPr/>
          <p:nvPr/>
        </p:nvGrpSpPr>
        <p:grpSpPr>
          <a:xfrm>
            <a:off x="730208" y="4951723"/>
            <a:ext cx="2328949" cy="872163"/>
            <a:chOff x="2894337" y="4736157"/>
            <a:chExt cx="1830821" cy="872163"/>
          </a:xfrm>
        </p:grpSpPr>
        <p:grpSp>
          <p:nvGrpSpPr>
            <p:cNvPr id="8" name="Group 53"/>
            <p:cNvGrpSpPr/>
            <p:nvPr/>
          </p:nvGrpSpPr>
          <p:grpSpPr>
            <a:xfrm>
              <a:off x="2894337" y="4736157"/>
              <a:ext cx="1830821" cy="872163"/>
              <a:chOff x="3046737" y="3163389"/>
              <a:chExt cx="1830821" cy="872163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3299825" y="3163389"/>
                <a:ext cx="1370257" cy="872163"/>
              </a:xfrm>
              <a:prstGeom prst="roundRect">
                <a:avLst>
                  <a:gd name="adj" fmla="val 15290"/>
                </a:avLst>
              </a:prstGeom>
              <a:solidFill>
                <a:schemeClr val="bg1"/>
              </a:solidFill>
              <a:ln w="38100">
                <a:solidFill>
                  <a:srgbClr val="9695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046737" y="3211449"/>
                <a:ext cx="1830821" cy="25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ru-RU" sz="1200" b="1" smtClean="0">
                    <a:latin typeface="+mn-lt"/>
                  </a:rPr>
                  <a:t>Центр измерений и </a:t>
                </a:r>
                <a:r>
                  <a:rPr lang="ru-RU" sz="1200" b="1" smtClean="0"/>
                  <a:t>ЦОД</a:t>
                </a:r>
                <a:endParaRPr lang="en-US" sz="1200" b="1" dirty="0" smtClean="0">
                  <a:latin typeface="+mn-lt"/>
                </a:endParaRPr>
              </a:p>
            </p:txBody>
          </p:sp>
        </p:grpSp>
        <p:grpSp>
          <p:nvGrpSpPr>
            <p:cNvPr id="9" name="Group 59"/>
            <p:cNvGrpSpPr/>
            <p:nvPr/>
          </p:nvGrpSpPr>
          <p:grpSpPr>
            <a:xfrm>
              <a:off x="3278490" y="5110973"/>
              <a:ext cx="774193" cy="432958"/>
              <a:chOff x="3277305" y="5110973"/>
              <a:chExt cx="774193" cy="432958"/>
            </a:xfrm>
          </p:grpSpPr>
          <p:pic>
            <p:nvPicPr>
              <p:cNvPr id="58" name="Picture 57" descr="PC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77305" y="5110973"/>
                <a:ext cx="359665" cy="432958"/>
              </a:xfrm>
              <a:prstGeom prst="rect">
                <a:avLst/>
              </a:prstGeom>
            </p:spPr>
          </p:pic>
          <p:pic>
            <p:nvPicPr>
              <p:cNvPr id="59" name="Picture 58" descr="Server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91833" y="5110973"/>
                <a:ext cx="359665" cy="423433"/>
              </a:xfrm>
              <a:prstGeom prst="rect">
                <a:avLst/>
              </a:prstGeom>
            </p:spPr>
          </p:pic>
        </p:grpSp>
      </p:grpSp>
      <p:pic>
        <p:nvPicPr>
          <p:cNvPr id="129" name="Picture 128" descr="LS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1385" y="4492895"/>
            <a:ext cx="413509" cy="413509"/>
          </a:xfrm>
          <a:prstGeom prst="rect">
            <a:avLst/>
          </a:prstGeom>
        </p:spPr>
      </p:pic>
      <p:cxnSp>
        <p:nvCxnSpPr>
          <p:cNvPr id="130" name="Shape 129"/>
          <p:cNvCxnSpPr/>
          <p:nvPr/>
        </p:nvCxnSpPr>
        <p:spPr>
          <a:xfrm>
            <a:off x="6292263" y="4750561"/>
            <a:ext cx="274320" cy="457200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303411" y="4663321"/>
            <a:ext cx="10972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/>
          <p:nvPr/>
        </p:nvCxnSpPr>
        <p:spPr>
          <a:xfrm flipV="1">
            <a:off x="6300109" y="4247889"/>
            <a:ext cx="731520" cy="365760"/>
          </a:xfrm>
          <a:prstGeom prst="bentConnector3">
            <a:avLst>
              <a:gd name="adj1" fmla="val 67361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>
            <a:off x="6300109" y="4702196"/>
            <a:ext cx="731520" cy="365760"/>
          </a:xfrm>
          <a:prstGeom prst="bentConnector3">
            <a:avLst>
              <a:gd name="adj1" fmla="val 6875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36"/>
          <p:cNvGrpSpPr/>
          <p:nvPr/>
        </p:nvGrpSpPr>
        <p:grpSpPr>
          <a:xfrm>
            <a:off x="7216500" y="4319054"/>
            <a:ext cx="654346" cy="533944"/>
            <a:chOff x="8064967" y="4224528"/>
            <a:chExt cx="654346" cy="533944"/>
          </a:xfrm>
        </p:grpSpPr>
        <p:pic>
          <p:nvPicPr>
            <p:cNvPr id="138" name="Picture 137" descr="Generic Uni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7273" y="4398807"/>
              <a:ext cx="359665" cy="359665"/>
            </a:xfrm>
            <a:prstGeom prst="rect">
              <a:avLst/>
            </a:prstGeom>
          </p:spPr>
        </p:pic>
        <p:sp>
          <p:nvSpPr>
            <p:cNvPr id="139" name="TextBox 138"/>
            <p:cNvSpPr txBox="1"/>
            <p:nvPr/>
          </p:nvSpPr>
          <p:spPr>
            <a:xfrm>
              <a:off x="8064967" y="4224528"/>
              <a:ext cx="654346" cy="224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000" b="1" smtClean="0"/>
                <a:t>Датчики</a:t>
              </a:r>
              <a:endParaRPr lang="en-US" sz="1000" b="1" dirty="0" smtClean="0">
                <a:latin typeface="+mn-lt"/>
              </a:endParaRPr>
            </a:p>
          </p:txBody>
        </p:sp>
      </p:grpSp>
      <p:grpSp>
        <p:nvGrpSpPr>
          <p:cNvPr id="11" name="Group 139"/>
          <p:cNvGrpSpPr/>
          <p:nvPr/>
        </p:nvGrpSpPr>
        <p:grpSpPr>
          <a:xfrm>
            <a:off x="6958796" y="4726866"/>
            <a:ext cx="942887" cy="533944"/>
            <a:chOff x="8086608" y="4224528"/>
            <a:chExt cx="942887" cy="533944"/>
          </a:xfrm>
        </p:grpSpPr>
        <p:pic>
          <p:nvPicPr>
            <p:cNvPr id="141" name="Picture 140" descr="Generic Uni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7273" y="4398807"/>
              <a:ext cx="359665" cy="359665"/>
            </a:xfrm>
            <a:prstGeom prst="rect">
              <a:avLst/>
            </a:prstGeom>
          </p:spPr>
        </p:pic>
        <p:sp>
          <p:nvSpPr>
            <p:cNvPr id="142" name="TextBox 141"/>
            <p:cNvSpPr txBox="1"/>
            <p:nvPr/>
          </p:nvSpPr>
          <p:spPr>
            <a:xfrm>
              <a:off x="8086608" y="4224528"/>
              <a:ext cx="942887" cy="224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000" b="1" smtClean="0"/>
                <a:t>Контроллеры</a:t>
              </a:r>
              <a:endParaRPr lang="en-US" sz="1000" b="1" dirty="0" smtClean="0">
                <a:latin typeface="+mn-lt"/>
              </a:endParaRPr>
            </a:p>
          </p:txBody>
        </p:sp>
      </p:grpSp>
      <p:pic>
        <p:nvPicPr>
          <p:cNvPr id="143" name="Picture 142" descr="Count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87574" y="5026757"/>
            <a:ext cx="359665" cy="359665"/>
          </a:xfrm>
          <a:prstGeom prst="rect">
            <a:avLst/>
          </a:prstGeom>
        </p:spPr>
      </p:pic>
      <p:pic>
        <p:nvPicPr>
          <p:cNvPr id="144" name="Picture 143" descr="P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59462" y="4080105"/>
            <a:ext cx="359665" cy="359665"/>
          </a:xfrm>
          <a:prstGeom prst="rect">
            <a:avLst/>
          </a:prstGeom>
        </p:spPr>
      </p:pic>
      <p:pic>
        <p:nvPicPr>
          <p:cNvPr id="40" name="Picture 39" descr="RAD SecureFlow 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8716" y="4458578"/>
            <a:ext cx="421782" cy="407404"/>
          </a:xfrm>
          <a:prstGeom prst="rect">
            <a:avLst/>
          </a:prstGeom>
        </p:spPr>
      </p:pic>
      <p:pic>
        <p:nvPicPr>
          <p:cNvPr id="43" name="Picture 4" descr="http://www.urbanrail.net/eu/dk/kobenhavn/metro-tunnel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3000"/>
          </a:blip>
          <a:srcRect b="2583"/>
          <a:stretch>
            <a:fillRect/>
          </a:stretch>
        </p:blipFill>
        <p:spPr bwMode="auto">
          <a:xfrm>
            <a:off x="5474525" y="3294815"/>
            <a:ext cx="1104405" cy="72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" descr="http://www.urbanrail.net/eu/dk/kobenhavn/metro-tunnel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3000"/>
          </a:blip>
          <a:srcRect b="2583"/>
          <a:stretch>
            <a:fillRect/>
          </a:stretch>
        </p:blipFill>
        <p:spPr bwMode="auto">
          <a:xfrm>
            <a:off x="5486400" y="5644705"/>
            <a:ext cx="989488" cy="647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www.gsts.co.il/sites/default/files/0%20(1)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5000" contrast="-15000"/>
          </a:blip>
          <a:srcRect/>
          <a:stretch>
            <a:fillRect/>
          </a:stretch>
        </p:blipFill>
        <p:spPr bwMode="auto">
          <a:xfrm>
            <a:off x="5807034" y="1644734"/>
            <a:ext cx="3135086" cy="235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8" name="Elbow Connector 37"/>
          <p:cNvCxnSpPr/>
          <p:nvPr/>
        </p:nvCxnSpPr>
        <p:spPr>
          <a:xfrm>
            <a:off x="5501784" y="5645528"/>
            <a:ext cx="1371600" cy="548640"/>
          </a:xfrm>
          <a:prstGeom prst="bentConnector3">
            <a:avLst>
              <a:gd name="adj1" fmla="val 3306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 flipV="1">
            <a:off x="5501784" y="5005448"/>
            <a:ext cx="1371600" cy="548640"/>
          </a:xfrm>
          <a:prstGeom prst="bentConnector3">
            <a:avLst>
              <a:gd name="adj1" fmla="val 3306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5004978" y="5238736"/>
            <a:ext cx="650929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77" y="308727"/>
            <a:ext cx="7333348" cy="6447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smtClean="0"/>
              <a:t>«Умный город». Информационные сети и безопасность.</a:t>
            </a:r>
            <a:endParaRPr lang="en-US" sz="280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250434" y="1250332"/>
            <a:ext cx="5984112" cy="4303114"/>
          </a:xfrm>
        </p:spPr>
        <p:txBody>
          <a:bodyPr/>
          <a:lstStyle/>
          <a:p>
            <a:r>
              <a:rPr lang="ru-RU" sz="1800" b="1" smtClean="0">
                <a:solidFill>
                  <a:srgbClr val="0000FF"/>
                </a:solidFill>
              </a:rPr>
              <a:t>Компактные промышленные коммутаторы </a:t>
            </a:r>
            <a:r>
              <a:rPr lang="ru-RU" sz="1800" smtClean="0">
                <a:solidFill>
                  <a:schemeClr val="tx1"/>
                </a:solidFill>
              </a:rPr>
              <a:t>для установки в боксах на открытом воздухе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ru-RU" sz="1600" smtClean="0"/>
              <a:t> Поддержка электропитания по </a:t>
            </a:r>
            <a:r>
              <a:rPr lang="en-US" sz="1600" smtClean="0"/>
              <a:t>Ethernet</a:t>
            </a:r>
            <a:r>
              <a:rPr lang="ru-RU" sz="1600" smtClean="0"/>
              <a:t> (</a:t>
            </a:r>
            <a:r>
              <a:rPr lang="en-US" sz="1600" smtClean="0"/>
              <a:t> PoE</a:t>
            </a:r>
            <a:r>
              <a:rPr lang="ru-RU" sz="1600" smtClean="0"/>
              <a:t>)</a:t>
            </a:r>
            <a:endParaRPr lang="en-US" sz="1600" dirty="0" smtClean="0"/>
          </a:p>
          <a:p>
            <a:pPr lvl="1"/>
            <a:r>
              <a:rPr lang="ru-RU" sz="1600" smtClean="0"/>
              <a:t>Подключение устройств с сериальными и дискретными портами</a:t>
            </a:r>
            <a:endParaRPr lang="en-US" sz="1600" dirty="0" smtClean="0"/>
          </a:p>
          <a:p>
            <a:pPr lvl="1"/>
            <a:r>
              <a:rPr lang="ru-RU" sz="1600" smtClean="0"/>
              <a:t>Различные способы связи в сети</a:t>
            </a:r>
            <a:r>
              <a:rPr lang="en-US" sz="1600" smtClean="0"/>
              <a:t>:</a:t>
            </a:r>
            <a:endParaRPr lang="en-US" sz="1600" dirty="0" smtClean="0"/>
          </a:p>
          <a:p>
            <a:pPr lvl="2"/>
            <a:r>
              <a:rPr lang="ru-RU" sz="1400" b="1" smtClean="0">
                <a:solidFill>
                  <a:srgbClr val="0000FF"/>
                </a:solidFill>
              </a:rPr>
              <a:t>Доступ по </a:t>
            </a:r>
            <a:r>
              <a:rPr lang="en-US" sz="1400" b="1" smtClean="0">
                <a:solidFill>
                  <a:srgbClr val="0000FF"/>
                </a:solidFill>
              </a:rPr>
              <a:t> WiFi</a:t>
            </a:r>
            <a:r>
              <a:rPr lang="ru-RU" sz="1400" b="1" smtClean="0">
                <a:solidFill>
                  <a:srgbClr val="0000FF"/>
                </a:solidFill>
              </a:rPr>
              <a:t> 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lvl="2"/>
            <a:r>
              <a:rPr lang="ru-RU" sz="1400" smtClean="0"/>
              <a:t>Работа через операторов мобильной связи через канал с резервированием (модем с двумя  </a:t>
            </a:r>
            <a:r>
              <a:rPr lang="en-US" sz="1400" smtClean="0"/>
              <a:t>SIM</a:t>
            </a:r>
            <a:r>
              <a:rPr lang="ru-RU" sz="1400" smtClean="0"/>
              <a:t>-картами)</a:t>
            </a:r>
            <a:endParaRPr lang="en-US" sz="1400" dirty="0" smtClean="0"/>
          </a:p>
          <a:p>
            <a:pPr lvl="2"/>
            <a:r>
              <a:rPr lang="ru-RU" sz="1400" b="1" smtClean="0">
                <a:solidFill>
                  <a:srgbClr val="0000FF"/>
                </a:solidFill>
              </a:rPr>
              <a:t>Оптические кольца </a:t>
            </a:r>
            <a:r>
              <a:rPr lang="en-US" sz="1400" b="1" smtClean="0">
                <a:solidFill>
                  <a:srgbClr val="0000FF"/>
                </a:solidFill>
              </a:rPr>
              <a:t>Ethernet c </a:t>
            </a:r>
            <a:r>
              <a:rPr lang="ru-RU" sz="1400" b="1" smtClean="0">
                <a:solidFill>
                  <a:srgbClr val="0000FF"/>
                </a:solidFill>
              </a:rPr>
              <a:t>защитой </a:t>
            </a:r>
            <a:r>
              <a:rPr lang="en-US" sz="1400" b="1" smtClean="0">
                <a:solidFill>
                  <a:srgbClr val="0000FF"/>
                </a:solidFill>
              </a:rPr>
              <a:t>(G.8032</a:t>
            </a:r>
            <a:r>
              <a:rPr lang="en-US" sz="1400" b="1" dirty="0" smtClean="0">
                <a:solidFill>
                  <a:srgbClr val="0000FF"/>
                </a:solidFill>
              </a:rPr>
              <a:t>)</a:t>
            </a:r>
          </a:p>
          <a:p>
            <a:pPr lvl="2"/>
            <a:r>
              <a:rPr lang="ru-RU" sz="1400" smtClean="0"/>
              <a:t> работа по медным парам (</a:t>
            </a:r>
            <a:r>
              <a:rPr lang="en-US" sz="1400" smtClean="0"/>
              <a:t>SHDSL</a:t>
            </a:r>
            <a:r>
              <a:rPr lang="ru-RU" sz="1400" smtClean="0"/>
              <a:t>)</a:t>
            </a:r>
            <a:endParaRPr lang="en-US" sz="1400" dirty="0" smtClean="0"/>
          </a:p>
          <a:p>
            <a:pPr lvl="1"/>
            <a:r>
              <a:rPr lang="ru-RU" sz="1600" smtClean="0"/>
              <a:t>Встроенные механизмы защиты</a:t>
            </a:r>
            <a:endParaRPr lang="en-US" sz="1600" dirty="0" smtClean="0"/>
          </a:p>
          <a:p>
            <a:pPr lvl="2"/>
            <a:r>
              <a:rPr lang="ru-RU" sz="1400" smtClean="0"/>
              <a:t>Каналы </a:t>
            </a:r>
            <a:r>
              <a:rPr lang="en-US" sz="1400" smtClean="0"/>
              <a:t>IPSec </a:t>
            </a:r>
            <a:r>
              <a:rPr lang="en-US" sz="1400" dirty="0" smtClean="0"/>
              <a:t>VPN</a:t>
            </a:r>
          </a:p>
          <a:p>
            <a:pPr lvl="2"/>
            <a:r>
              <a:rPr lang="ru-RU" sz="1400" smtClean="0"/>
              <a:t>Защитные экраны для </a:t>
            </a:r>
            <a:r>
              <a:rPr lang="en-US" sz="1400" smtClean="0"/>
              <a:t>SCADA</a:t>
            </a:r>
            <a:endParaRPr lang="en-US" sz="1400" dirty="0" smtClean="0"/>
          </a:p>
        </p:txBody>
      </p:sp>
      <p:cxnSp>
        <p:nvCxnSpPr>
          <p:cNvPr id="34" name="Shape 33"/>
          <p:cNvCxnSpPr/>
          <p:nvPr/>
        </p:nvCxnSpPr>
        <p:spPr>
          <a:xfrm>
            <a:off x="5457362" y="5687799"/>
            <a:ext cx="365760" cy="640080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/>
          <p:nvPr/>
        </p:nvCxnSpPr>
        <p:spPr>
          <a:xfrm flipV="1">
            <a:off x="5457362" y="4861739"/>
            <a:ext cx="365760" cy="640080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05086" y="5600557"/>
            <a:ext cx="13716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Video Came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8285" y="6237318"/>
            <a:ext cx="359665" cy="359665"/>
          </a:xfrm>
          <a:prstGeom prst="rect">
            <a:avLst/>
          </a:prstGeom>
        </p:spPr>
      </p:pic>
      <p:pic>
        <p:nvPicPr>
          <p:cNvPr id="50" name="Picture 49" descr="Railway Cros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1661" y="5414416"/>
            <a:ext cx="359665" cy="35966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89443" y="4091989"/>
            <a:ext cx="835082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Радио-канал </a:t>
            </a:r>
            <a:r>
              <a:rPr lang="en-US" sz="1100" b="1" smtClean="0"/>
              <a:t>P2P </a:t>
            </a:r>
            <a:r>
              <a:rPr lang="en-US" sz="1100" b="1" dirty="0" smtClean="0"/>
              <a:t>&amp; P2MP </a:t>
            </a:r>
          </a:p>
          <a:p>
            <a:pPr algn="ctr">
              <a:lnSpc>
                <a:spcPct val="85000"/>
              </a:lnSpc>
            </a:pPr>
            <a:endParaRPr lang="en-US" sz="1100" b="1" dirty="0" smtClean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4315923" y="5610698"/>
            <a:ext cx="11003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68368" y="5423924"/>
            <a:ext cx="575800" cy="2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000" smtClean="0"/>
              <a:t>Оптика</a:t>
            </a:r>
            <a:endParaRPr lang="en-US" sz="1000" dirty="0" smtClean="0"/>
          </a:p>
        </p:txBody>
      </p:sp>
      <p:sp>
        <p:nvSpPr>
          <p:cNvPr id="61" name="Freeform 60"/>
          <p:cNvSpPr/>
          <p:nvPr/>
        </p:nvSpPr>
        <p:spPr>
          <a:xfrm rot="2126097">
            <a:off x="4231806" y="5148533"/>
            <a:ext cx="927418" cy="67056"/>
          </a:xfrm>
          <a:custGeom>
            <a:avLst/>
            <a:gdLst>
              <a:gd name="connsiteX0" fmla="*/ 0 w 1487424"/>
              <a:gd name="connsiteY0" fmla="*/ 0 h 67056"/>
              <a:gd name="connsiteX1" fmla="*/ 969264 w 1487424"/>
              <a:gd name="connsiteY1" fmla="*/ 12192 h 67056"/>
              <a:gd name="connsiteX2" fmla="*/ 493776 w 1487424"/>
              <a:gd name="connsiteY2" fmla="*/ 54864 h 67056"/>
              <a:gd name="connsiteX3" fmla="*/ 1487424 w 1487424"/>
              <a:gd name="connsiteY3" fmla="*/ 67056 h 6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7424" h="67056">
                <a:moveTo>
                  <a:pt x="0" y="0"/>
                </a:moveTo>
                <a:lnTo>
                  <a:pt x="969264" y="12192"/>
                </a:lnTo>
                <a:lnTo>
                  <a:pt x="493776" y="54864"/>
                </a:lnTo>
                <a:lnTo>
                  <a:pt x="1487424" y="67056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810415" y="4552031"/>
            <a:ext cx="12602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000" smtClean="0"/>
              <a:t>Канал</a:t>
            </a:r>
            <a:r>
              <a:rPr lang="en-US" sz="1000" smtClean="0"/>
              <a:t> </a:t>
            </a:r>
            <a:r>
              <a:rPr lang="en-US" sz="1000" dirty="0" smtClean="0"/>
              <a:t>2G/3G</a:t>
            </a:r>
          </a:p>
          <a:p>
            <a:pPr algn="ctr">
              <a:lnSpc>
                <a:spcPct val="85000"/>
              </a:lnSpc>
            </a:pPr>
            <a:r>
              <a:rPr lang="ru-RU" sz="1000" smtClean="0"/>
              <a:t>с резервированием</a:t>
            </a:r>
            <a:endParaRPr lang="en-US" sz="1000" dirty="0" smtClean="0"/>
          </a:p>
        </p:txBody>
      </p:sp>
      <p:grpSp>
        <p:nvGrpSpPr>
          <p:cNvPr id="4" name="Group 64"/>
          <p:cNvGrpSpPr/>
          <p:nvPr/>
        </p:nvGrpSpPr>
        <p:grpSpPr>
          <a:xfrm>
            <a:off x="5604338" y="4438509"/>
            <a:ext cx="1348446" cy="555645"/>
            <a:chOff x="2526548" y="5602637"/>
            <a:chExt cx="1348446" cy="555645"/>
          </a:xfrm>
        </p:grpSpPr>
        <p:pic>
          <p:nvPicPr>
            <p:cNvPr id="63" name="Picture 62" descr="Radio Lin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0495" y="5798617"/>
              <a:ext cx="359665" cy="359665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2526548" y="5602637"/>
              <a:ext cx="1348446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100" b="1" smtClean="0"/>
                <a:t>Точка доступа </a:t>
              </a:r>
              <a:r>
                <a:rPr lang="en-US" sz="1100" b="1" smtClean="0">
                  <a:latin typeface="+mn-lt"/>
                </a:rPr>
                <a:t>WiFi</a:t>
              </a:r>
              <a:endParaRPr lang="en-US" sz="1100" b="1" dirty="0" smtClean="0">
                <a:latin typeface="+mn-lt"/>
              </a:endParaRPr>
            </a:p>
          </p:txBody>
        </p:sp>
      </p:grpSp>
      <p:grpSp>
        <p:nvGrpSpPr>
          <p:cNvPr id="5" name="Group 68"/>
          <p:cNvGrpSpPr/>
          <p:nvPr/>
        </p:nvGrpSpPr>
        <p:grpSpPr>
          <a:xfrm>
            <a:off x="6401540" y="5787378"/>
            <a:ext cx="709786" cy="583754"/>
            <a:chOff x="2549559" y="6169566"/>
            <a:chExt cx="709786" cy="583754"/>
          </a:xfrm>
        </p:grpSpPr>
        <p:pic>
          <p:nvPicPr>
            <p:cNvPr id="67" name="Picture 66" descr="Switc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9680" y="6393655"/>
              <a:ext cx="359665" cy="359665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2549559" y="6169566"/>
              <a:ext cx="2167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smtClean="0">
                  <a:cs typeface="Arial" pitchFamily="34" charset="0"/>
                </a:rPr>
                <a:t> </a:t>
              </a:r>
              <a:endParaRPr lang="en-US" sz="1100" b="1" i="0" dirty="0">
                <a:cs typeface="Arial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043224" y="5401295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0" dirty="0" smtClean="0">
                <a:cs typeface="Arial" pitchFamily="34" charset="0"/>
              </a:rPr>
              <a:t>RS-232</a:t>
            </a:r>
            <a:endParaRPr lang="en-US" sz="1000" i="0" dirty="0"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58760" y="5934167"/>
            <a:ext cx="614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cs typeface="Arial" pitchFamily="34" charset="0"/>
              </a:rPr>
              <a:t>ETH </a:t>
            </a:r>
            <a:r>
              <a:rPr lang="en-US" sz="1000" dirty="0" err="1" smtClean="0">
                <a:cs typeface="Arial" pitchFamily="34" charset="0"/>
              </a:rPr>
              <a:t>PoE</a:t>
            </a:r>
            <a:endParaRPr lang="en-US" sz="1000" dirty="0"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24175" y="4800323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cs typeface="Arial" pitchFamily="34" charset="0"/>
              </a:rPr>
              <a:t>ETH</a:t>
            </a:r>
            <a:endParaRPr lang="en-US" sz="1000" dirty="0"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24790" y="5838044"/>
            <a:ext cx="590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0" dirty="0" smtClean="0">
                <a:cs typeface="Arial" pitchFamily="34" charset="0"/>
              </a:rPr>
              <a:t>Dry</a:t>
            </a:r>
          </a:p>
          <a:p>
            <a:pPr algn="ctr"/>
            <a:r>
              <a:rPr lang="en-US" sz="1000" i="0" dirty="0" smtClean="0">
                <a:cs typeface="Arial" pitchFamily="34" charset="0"/>
              </a:rPr>
              <a:t>Contact</a:t>
            </a:r>
            <a:endParaRPr lang="en-US" sz="1000" i="0" dirty="0">
              <a:cs typeface="Arial" pitchFamily="34" charset="0"/>
            </a:endParaRPr>
          </a:p>
        </p:txBody>
      </p:sp>
      <p:grpSp>
        <p:nvGrpSpPr>
          <p:cNvPr id="6" name="Group 88"/>
          <p:cNvGrpSpPr/>
          <p:nvPr/>
        </p:nvGrpSpPr>
        <p:grpSpPr>
          <a:xfrm>
            <a:off x="6418399" y="4602576"/>
            <a:ext cx="1820725" cy="588529"/>
            <a:chOff x="2070581" y="4803744"/>
            <a:chExt cx="1820725" cy="588529"/>
          </a:xfrm>
        </p:grpSpPr>
        <p:pic>
          <p:nvPicPr>
            <p:cNvPr id="85" name="Picture 84" descr="Display Boar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3843" y="5032608"/>
              <a:ext cx="359665" cy="359665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2070581" y="4803744"/>
              <a:ext cx="182072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smtClean="0"/>
                <a:t>Информационное табло</a:t>
              </a:r>
              <a:endParaRPr lang="en-US" sz="1100" b="1" dirty="0" smtClean="0"/>
            </a:p>
          </p:txBody>
        </p:sp>
      </p:grpSp>
      <p:pic>
        <p:nvPicPr>
          <p:cNvPr id="40" name="Picture 39" descr="Microwave Antenn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150336" y="4634286"/>
            <a:ext cx="359665" cy="359665"/>
          </a:xfrm>
          <a:prstGeom prst="rect">
            <a:avLst/>
          </a:prstGeom>
        </p:spPr>
      </p:pic>
      <p:pic>
        <p:nvPicPr>
          <p:cNvPr id="41" name="Picture 40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6780" y="5373568"/>
            <a:ext cx="408388" cy="39446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947697" y="5746484"/>
            <a:ext cx="766555" cy="236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latin typeface="+mn-lt"/>
              </a:rPr>
              <a:t>SecFlow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53275" y="5467350"/>
            <a:ext cx="93345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>
                <a:latin typeface="+mn-lt"/>
              </a:rPr>
              <a:t>Светофоры</a:t>
            </a:r>
            <a:endParaRPr lang="ru-RU" sz="1100" b="1" dirty="0" err="1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10425" y="6048375"/>
            <a:ext cx="933450" cy="52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Датчики вскрытия бокса</a:t>
            </a:r>
            <a:endParaRPr lang="ru-RU" sz="1100" b="1" dirty="0" err="1" smtClean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86450" y="6450331"/>
            <a:ext cx="140970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Видеонаблюдение</a:t>
            </a:r>
            <a:endParaRPr lang="ru-RU" sz="1100" b="1" dirty="0" err="1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an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1202" y="2232490"/>
            <a:ext cx="5942798" cy="3883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Сеть широкомасштабного контроля на транспорте</a:t>
            </a:r>
            <a:endParaRPr lang="en-US" sz="2800" dirty="0"/>
          </a:p>
        </p:txBody>
      </p:sp>
      <p:sp>
        <p:nvSpPr>
          <p:cNvPr id="92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0" y="1044852"/>
            <a:ext cx="7124700" cy="2665943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1400" b="1" dirty="0" smtClean="0"/>
              <a:t>Такая сеть выдвигает  следующие требования:</a:t>
            </a:r>
            <a:endParaRPr lang="en-US" sz="1400" b="1" dirty="0" smtClean="0"/>
          </a:p>
          <a:p>
            <a:pPr lvl="1">
              <a:lnSpc>
                <a:spcPts val="2000"/>
              </a:lnSpc>
            </a:pPr>
            <a:r>
              <a:rPr lang="ru-RU" sz="1400" dirty="0" smtClean="0"/>
              <a:t>Кольца </a:t>
            </a:r>
            <a:r>
              <a:rPr lang="en-US" sz="1400" dirty="0" smtClean="0"/>
              <a:t>Ethernet </a:t>
            </a:r>
            <a:r>
              <a:rPr lang="ru-RU" sz="1400" dirty="0" smtClean="0"/>
              <a:t>для доступа в магистральную сеть</a:t>
            </a:r>
            <a:endParaRPr lang="en-US" sz="1400" dirty="0" smtClean="0"/>
          </a:p>
          <a:p>
            <a:pPr lvl="1">
              <a:lnSpc>
                <a:spcPts val="2000"/>
              </a:lnSpc>
            </a:pPr>
            <a:r>
              <a:rPr lang="ru-RU" sz="1400" dirty="0" smtClean="0"/>
              <a:t> Набор внешних устройств с портами</a:t>
            </a:r>
            <a:r>
              <a:rPr lang="en-US" sz="1400" dirty="0" smtClean="0"/>
              <a:t> Ethernet, </a:t>
            </a:r>
            <a:r>
              <a:rPr lang="ru-RU" sz="1400" dirty="0" smtClean="0"/>
              <a:t>сериальными и «сухими контактами» </a:t>
            </a:r>
            <a:endParaRPr lang="en-US" sz="1400" dirty="0" smtClean="0"/>
          </a:p>
          <a:p>
            <a:pPr lvl="1">
              <a:lnSpc>
                <a:spcPts val="2000"/>
              </a:lnSpc>
            </a:pPr>
            <a:r>
              <a:rPr lang="ru-RU" sz="1400" dirty="0" smtClean="0"/>
              <a:t>Поддержка </a:t>
            </a:r>
            <a:r>
              <a:rPr lang="en-US" sz="1400" dirty="0" err="1" smtClean="0"/>
              <a:t>PoE</a:t>
            </a:r>
            <a:r>
              <a:rPr lang="en-US" sz="1400" dirty="0" smtClean="0"/>
              <a:t> s</a:t>
            </a:r>
            <a:r>
              <a:rPr lang="ru-RU" sz="1400" dirty="0" smtClean="0"/>
              <a:t> для камер видеонаблюдения  Поддержка </a:t>
            </a:r>
            <a:r>
              <a:rPr lang="ru-RU" sz="1400" smtClean="0"/>
              <a:t>протокола </a:t>
            </a:r>
            <a:r>
              <a:rPr lang="en-US" sz="1400" smtClean="0"/>
              <a:t>IEEE 15888v2</a:t>
            </a:r>
            <a:r>
              <a:rPr lang="ru-RU" sz="1400" smtClean="0"/>
              <a:t> </a:t>
            </a:r>
            <a:r>
              <a:rPr lang="ru-RU" sz="1400" dirty="0" smtClean="0"/>
              <a:t>для синхронизации систем радиосвязи</a:t>
            </a:r>
            <a:endParaRPr lang="en-US" sz="1400" dirty="0" smtClean="0"/>
          </a:p>
          <a:p>
            <a:pPr lvl="1">
              <a:lnSpc>
                <a:spcPts val="2000"/>
              </a:lnSpc>
            </a:pPr>
            <a:r>
              <a:rPr lang="ru-RU" sz="1400" dirty="0" smtClean="0"/>
              <a:t>Поддержка </a:t>
            </a:r>
            <a:r>
              <a:rPr lang="en-US" sz="1400" dirty="0" err="1" smtClean="0"/>
              <a:t>QoS</a:t>
            </a:r>
            <a:r>
              <a:rPr lang="en-US" sz="1400" dirty="0" smtClean="0"/>
              <a:t> </a:t>
            </a:r>
            <a:r>
              <a:rPr lang="ru-RU" sz="1400" dirty="0" smtClean="0"/>
              <a:t>и брандмауэров для защиты</a:t>
            </a:r>
            <a:r>
              <a:rPr lang="en-US" sz="1400" dirty="0" smtClean="0"/>
              <a:t> SCADA</a:t>
            </a:r>
            <a:r>
              <a:rPr lang="ru-RU" sz="1400" dirty="0" smtClean="0"/>
              <a:t> при работе с сервисами, к которым вероятна угроза несанкционированного доступа</a:t>
            </a:r>
            <a:endParaRPr lang="en-US" sz="1400" dirty="0" smtClean="0"/>
          </a:p>
        </p:txBody>
      </p:sp>
      <p:sp>
        <p:nvSpPr>
          <p:cNvPr id="93" name="TextBox 92"/>
          <p:cNvSpPr txBox="1"/>
          <p:nvPr/>
        </p:nvSpPr>
        <p:spPr>
          <a:xfrm>
            <a:off x="362824" y="6277769"/>
            <a:ext cx="843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3333CC"/>
                </a:solidFill>
              </a:rPr>
              <a:t> Компактные </a:t>
            </a:r>
            <a:r>
              <a:rPr lang="ru-RU" sz="1800" b="1" smtClean="0">
                <a:solidFill>
                  <a:srgbClr val="3333CC"/>
                </a:solidFill>
              </a:rPr>
              <a:t>коммутаторы </a:t>
            </a:r>
            <a:r>
              <a:rPr lang="en-US" sz="1800" b="1" smtClean="0">
                <a:solidFill>
                  <a:srgbClr val="3333CC"/>
                </a:solidFill>
              </a:rPr>
              <a:t>SEcFlow</a:t>
            </a:r>
            <a:r>
              <a:rPr lang="ru-RU" sz="1800" b="1" smtClean="0">
                <a:solidFill>
                  <a:srgbClr val="3333CC"/>
                </a:solidFill>
              </a:rPr>
              <a:t> </a:t>
            </a:r>
            <a:r>
              <a:rPr lang="ru-RU" sz="1800" b="1" dirty="0" smtClean="0">
                <a:solidFill>
                  <a:srgbClr val="3333CC"/>
                </a:solidFill>
              </a:rPr>
              <a:t>удовлетворяют всем этим требованиям</a:t>
            </a:r>
            <a:endParaRPr lang="en-US" sz="1800" b="1" i="0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199832" y="3313506"/>
            <a:ext cx="3302788" cy="27219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0212" tIns="45106" rIns="90212" bIns="4510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39736" y="3962091"/>
            <a:ext cx="3015648" cy="153108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0212" tIns="45106" rIns="90212" bIns="4510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83018" y="4595247"/>
            <a:ext cx="929085" cy="408097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vert="horz" wrap="square" lIns="90212" tIns="45106" rIns="90212" bIns="4510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smtClean="0"/>
              <a:t>Кольцо </a:t>
            </a:r>
            <a:r>
              <a:rPr lang="en-US" sz="1300" smtClean="0"/>
              <a:t>Ethernet</a:t>
            </a:r>
            <a:endParaRPr lang="en-US" sz="1300" dirty="0" smtClean="0"/>
          </a:p>
        </p:txBody>
      </p:sp>
      <p:sp>
        <p:nvSpPr>
          <p:cNvPr id="36" name="Oval 35"/>
          <p:cNvSpPr/>
          <p:nvPr/>
        </p:nvSpPr>
        <p:spPr>
          <a:xfrm>
            <a:off x="4717848" y="3147239"/>
            <a:ext cx="4083934" cy="27219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0212" tIns="45106" rIns="90212" bIns="4510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69534" y="3811323"/>
            <a:ext cx="3801770" cy="153108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82039" tIns="41020" rIns="82039" bIns="410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2058" tIns="41029" rIns="82058" bIns="41029"/>
          <a:lstStyle/>
          <a:p>
            <a:r>
              <a:rPr lang="ru-RU" sz="2500" smtClean="0">
                <a:latin typeface="+mn-lt"/>
              </a:rPr>
              <a:t>Защищенная сеть контроля на транспорте на базе </a:t>
            </a:r>
            <a:r>
              <a:rPr lang="en-US" sz="2500" smtClean="0">
                <a:latin typeface="+mn-lt"/>
              </a:rPr>
              <a:t>SecFlow. </a:t>
            </a:r>
            <a:r>
              <a:rPr lang="ru-RU" sz="2500" smtClean="0">
                <a:latin typeface="+mn-lt"/>
              </a:rPr>
              <a:t>Проект «</a:t>
            </a:r>
            <a:r>
              <a:rPr lang="en-US" sz="2500" smtClean="0">
                <a:latin typeface="+mn-lt"/>
              </a:rPr>
              <a:t>Autostrada</a:t>
            </a:r>
            <a:r>
              <a:rPr lang="ru-RU" sz="2500" smtClean="0">
                <a:latin typeface="+mn-lt"/>
              </a:rPr>
              <a:t>». Италия</a:t>
            </a:r>
            <a:endParaRPr lang="en-US" sz="2500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78474" y="4417018"/>
            <a:ext cx="1119598" cy="11195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82039" tIns="41020" rIns="82039" bIns="410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150948" y="5594889"/>
            <a:ext cx="0" cy="45277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53705" y="5937684"/>
            <a:ext cx="1543521" cy="38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12" tIns="45106" rIns="90212" bIns="4510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smtClean="0"/>
              <a:t>Источник синхронизации </a:t>
            </a:r>
            <a:r>
              <a:rPr lang="en-US" sz="900" smtClean="0"/>
              <a:t>1588 </a:t>
            </a:r>
            <a:endParaRPr lang="he-IL" sz="9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e-IL" sz="9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674530" y="6335191"/>
            <a:ext cx="2941982" cy="1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12" tIns="45106" rIns="90212" bIns="4510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smtClean="0"/>
              <a:t>Центральный диспетчерский узел</a:t>
            </a:r>
            <a:endParaRPr lang="he-IL" sz="1300" dirty="0"/>
          </a:p>
        </p:txBody>
      </p:sp>
      <p:sp>
        <p:nvSpPr>
          <p:cNvPr id="9" name="Rounded Rectangle 8"/>
          <p:cNvSpPr/>
          <p:nvPr/>
        </p:nvSpPr>
        <p:spPr>
          <a:xfrm>
            <a:off x="2640672" y="4285286"/>
            <a:ext cx="3111546" cy="2328879"/>
          </a:xfrm>
          <a:prstGeom prst="roundRect">
            <a:avLst>
              <a:gd name="adj" fmla="val 11380"/>
            </a:avLst>
          </a:prstGeom>
          <a:noFill/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12" tIns="45106" rIns="90212" bIns="45106"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071098" y="3598990"/>
            <a:ext cx="675911" cy="244981"/>
          </a:xfrm>
          <a:prstGeom prst="rect">
            <a:avLst/>
          </a:prstGeom>
        </p:spPr>
        <p:txBody>
          <a:bodyPr wrap="none" lIns="90212" tIns="45106" rIns="90212" bIns="45106">
            <a:spAutoFit/>
          </a:bodyPr>
          <a:lstStyle/>
          <a:p>
            <a:pPr algn="ctr"/>
            <a:r>
              <a:rPr lang="ru-RU" sz="1000" smtClean="0"/>
              <a:t>Кольцо</a:t>
            </a:r>
            <a:r>
              <a:rPr lang="en-US" sz="1000" smtClean="0"/>
              <a:t> </a:t>
            </a:r>
            <a:r>
              <a:rPr lang="en-US" sz="1000" dirty="0" smtClean="0"/>
              <a:t>1</a:t>
            </a:r>
            <a:endParaRPr lang="he-IL" sz="1000" dirty="0" smtClean="0"/>
          </a:p>
        </p:txBody>
      </p:sp>
      <p:sp>
        <p:nvSpPr>
          <p:cNvPr id="51" name="Rectangle 50"/>
          <p:cNvSpPr/>
          <p:nvPr/>
        </p:nvSpPr>
        <p:spPr>
          <a:xfrm>
            <a:off x="6042746" y="3194719"/>
            <a:ext cx="675911" cy="244981"/>
          </a:xfrm>
          <a:prstGeom prst="rect">
            <a:avLst/>
          </a:prstGeom>
        </p:spPr>
        <p:txBody>
          <a:bodyPr wrap="none" lIns="90212" tIns="45106" rIns="90212" bIns="45106">
            <a:spAutoFit/>
          </a:bodyPr>
          <a:lstStyle/>
          <a:p>
            <a:pPr algn="ctr"/>
            <a:r>
              <a:rPr lang="ru-RU" sz="1000" smtClean="0"/>
              <a:t>Кольцо</a:t>
            </a:r>
            <a:r>
              <a:rPr lang="en-US" sz="1000" smtClean="0"/>
              <a:t> </a:t>
            </a:r>
            <a:r>
              <a:rPr lang="en-US" sz="1000" dirty="0" smtClean="0"/>
              <a:t>6</a:t>
            </a:r>
            <a:endParaRPr lang="he-IL" sz="1000" dirty="0" smtClean="0"/>
          </a:p>
        </p:txBody>
      </p:sp>
      <p:cxnSp>
        <p:nvCxnSpPr>
          <p:cNvPr id="52" name="Connecteur droit 88"/>
          <p:cNvCxnSpPr/>
          <p:nvPr/>
        </p:nvCxnSpPr>
        <p:spPr>
          <a:xfrm rot="5400000">
            <a:off x="5804830" y="3568752"/>
            <a:ext cx="548640" cy="1588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82"/>
          <p:cNvGrpSpPr/>
          <p:nvPr/>
        </p:nvGrpSpPr>
        <p:grpSpPr>
          <a:xfrm>
            <a:off x="311667" y="1460380"/>
            <a:ext cx="3779643" cy="1491797"/>
            <a:chOff x="342831" y="1655095"/>
            <a:chExt cx="4157607" cy="169070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0" t="37739" r="22927" b="37278"/>
            <a:stretch/>
          </p:blipFill>
          <p:spPr>
            <a:xfrm>
              <a:off x="625656" y="2237762"/>
              <a:ext cx="854365" cy="284587"/>
            </a:xfrm>
            <a:prstGeom prst="rect">
              <a:avLst/>
            </a:prstGeom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17591" y="2193029"/>
              <a:ext cx="467238" cy="49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Box 58"/>
            <p:cNvSpPr txBox="1"/>
            <p:nvPr/>
          </p:nvSpPr>
          <p:spPr>
            <a:xfrm>
              <a:off x="672559" y="2615921"/>
              <a:ext cx="817583" cy="272035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en-US" sz="900" dirty="0" smtClean="0">
                  <a:cs typeface="+mj-cs"/>
                </a:rPr>
                <a:t>RS-232/485</a:t>
              </a:r>
              <a:endParaRPr lang="he-IL" sz="900" dirty="0" err="1" smtClean="0">
                <a:cs typeface="+mj-cs"/>
              </a:endParaRPr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050" y="1985195"/>
              <a:ext cx="311989" cy="750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Content Placeholder 2"/>
            <p:cNvSpPr txBox="1">
              <a:spLocks/>
            </p:cNvSpPr>
            <p:nvPr/>
          </p:nvSpPr>
          <p:spPr bwMode="auto">
            <a:xfrm>
              <a:off x="469127" y="2975345"/>
              <a:ext cx="3156668" cy="24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00549" tIns="50275" rIns="100549" bIns="50275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smtClean="0"/>
                <a:t>На каждом крупном перекрестке</a:t>
              </a:r>
              <a:endParaRPr lang="he-IL" sz="1300" dirty="0" smtClean="0"/>
            </a:p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lang="he-IL" sz="13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31618" y="1758588"/>
              <a:ext cx="1247971" cy="272035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ru-RU" sz="900" smtClean="0">
                  <a:cs typeface="+mj-cs"/>
                </a:rPr>
                <a:t>Контроль трафика</a:t>
              </a:r>
              <a:endParaRPr lang="he-IL" sz="900" dirty="0" err="1" smtClean="0">
                <a:cs typeface="+mj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06068" y="1765458"/>
              <a:ext cx="928895" cy="429002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ru-RU" sz="900" smtClean="0">
                  <a:cs typeface="+mj-cs"/>
                </a:rPr>
                <a:t>Видеонаблюдение</a:t>
              </a:r>
              <a:endParaRPr lang="he-IL" sz="900" dirty="0" err="1" smtClean="0">
                <a:cs typeface="+mj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82005" y="1743767"/>
              <a:ext cx="1084180" cy="603408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ru-RU" sz="900" smtClean="0">
                  <a:cs typeface="+mj-cs"/>
                </a:rPr>
                <a:t>Базовые станции системы</a:t>
              </a:r>
              <a:r>
                <a:rPr lang="en-US" sz="900" smtClean="0">
                  <a:cs typeface="+mj-cs"/>
                </a:rPr>
                <a:t>Tetra</a:t>
              </a:r>
              <a:endParaRPr lang="he-IL" sz="900" dirty="0" err="1" smtClean="0">
                <a:cs typeface="+mj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97646" y="1907887"/>
              <a:ext cx="1235738" cy="429002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ru-RU" sz="900" smtClean="0">
                  <a:cs typeface="+mj-cs"/>
                </a:rPr>
                <a:t>Информационные табло</a:t>
              </a:r>
              <a:endParaRPr lang="he-IL" sz="900" dirty="0" err="1" smtClean="0">
                <a:cs typeface="+mj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445628" y="2747270"/>
              <a:ext cx="817583" cy="272035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en-US" sz="900" dirty="0" err="1" smtClean="0">
                  <a:cs typeface="+mj-cs"/>
                </a:rPr>
                <a:t>PoE</a:t>
              </a:r>
              <a:endParaRPr lang="he-IL" sz="900" dirty="0" err="1" smtClean="0">
                <a:cs typeface="+mj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58380" y="2916796"/>
              <a:ext cx="1242058" cy="429002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ru-RU" sz="900" smtClean="0">
                  <a:cs typeface="+mj-cs"/>
                </a:rPr>
                <a:t> Синхронизация </a:t>
              </a:r>
              <a:r>
                <a:rPr lang="en-US" sz="900" smtClean="0">
                  <a:cs typeface="+mj-cs"/>
                </a:rPr>
                <a:t>1588</a:t>
              </a:r>
              <a:endParaRPr lang="he-IL" sz="900" dirty="0" err="1" smtClean="0">
                <a:cs typeface="+mj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00835" y="2748538"/>
              <a:ext cx="817583" cy="272035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en-US" sz="900" dirty="0" err="1" smtClean="0">
                  <a:cs typeface="+mj-cs"/>
                </a:rPr>
                <a:t>QoS</a:t>
              </a:r>
              <a:endParaRPr lang="he-IL" sz="900" dirty="0" err="1" smtClean="0">
                <a:cs typeface="+mj-cs"/>
              </a:endParaRPr>
            </a:p>
          </p:txBody>
        </p:sp>
        <p:sp>
          <p:nvSpPr>
            <p:cNvPr id="69" name="Rounded Rectangular Callout 68"/>
            <p:cNvSpPr/>
            <p:nvPr/>
          </p:nvSpPr>
          <p:spPr>
            <a:xfrm>
              <a:off x="342831" y="1655095"/>
              <a:ext cx="4149656" cy="1642303"/>
            </a:xfrm>
            <a:prstGeom prst="wedgeRoundRectCallout">
              <a:avLst>
                <a:gd name="adj1" fmla="val -25983"/>
                <a:gd name="adj2" fmla="val 79731"/>
                <a:gd name="adj3" fmla="val 16667"/>
              </a:avLst>
            </a:prstGeom>
            <a:noFill/>
            <a:ln w="38100">
              <a:solidFill>
                <a:srgbClr val="9695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549" tIns="50275" rIns="100549" bIns="50275"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2" descr="http://upload.wikimedia.org/wikipedia/commons/d/d5/RadioTower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508445" y="2306897"/>
              <a:ext cx="419375" cy="593522"/>
            </a:xfrm>
            <a:prstGeom prst="rect">
              <a:avLst/>
            </a:prstGeom>
            <a:noFill/>
          </p:spPr>
        </p:pic>
      </p:grpSp>
      <p:sp>
        <p:nvSpPr>
          <p:cNvPr id="85" name="Rectangle 84"/>
          <p:cNvSpPr/>
          <p:nvPr/>
        </p:nvSpPr>
        <p:spPr>
          <a:xfrm>
            <a:off x="1493798" y="3750837"/>
            <a:ext cx="675911" cy="244981"/>
          </a:xfrm>
          <a:prstGeom prst="rect">
            <a:avLst/>
          </a:prstGeom>
        </p:spPr>
        <p:txBody>
          <a:bodyPr wrap="none" lIns="90212" tIns="45106" rIns="90212" bIns="45106">
            <a:spAutoFit/>
          </a:bodyPr>
          <a:lstStyle/>
          <a:p>
            <a:pPr algn="ctr"/>
            <a:r>
              <a:rPr lang="ru-RU" sz="1000" smtClean="0"/>
              <a:t>Кольцо</a:t>
            </a:r>
            <a:r>
              <a:rPr lang="en-US" sz="1000" smtClean="0"/>
              <a:t> </a:t>
            </a:r>
            <a:r>
              <a:rPr lang="en-US" sz="1000" dirty="0" smtClean="0"/>
              <a:t>7</a:t>
            </a:r>
            <a:endParaRPr lang="he-IL" sz="1000" dirty="0" smtClean="0"/>
          </a:p>
        </p:txBody>
      </p:sp>
      <p:sp>
        <p:nvSpPr>
          <p:cNvPr id="86" name="Rectangle 85"/>
          <p:cNvSpPr/>
          <p:nvPr/>
        </p:nvSpPr>
        <p:spPr>
          <a:xfrm>
            <a:off x="1496541" y="3360986"/>
            <a:ext cx="741633" cy="244981"/>
          </a:xfrm>
          <a:prstGeom prst="rect">
            <a:avLst/>
          </a:prstGeom>
        </p:spPr>
        <p:txBody>
          <a:bodyPr wrap="none" lIns="90212" tIns="45106" rIns="90212" bIns="45106">
            <a:spAutoFit/>
          </a:bodyPr>
          <a:lstStyle/>
          <a:p>
            <a:pPr algn="ctr"/>
            <a:r>
              <a:rPr lang="ru-RU" sz="1000" smtClean="0"/>
              <a:t>Кольцо</a:t>
            </a:r>
            <a:r>
              <a:rPr lang="en-US" sz="1000" smtClean="0"/>
              <a:t> </a:t>
            </a:r>
            <a:r>
              <a:rPr lang="en-US" sz="1000" dirty="0" smtClean="0"/>
              <a:t>12</a:t>
            </a:r>
            <a:endParaRPr lang="he-IL" sz="1000" dirty="0" smtClean="0"/>
          </a:p>
        </p:txBody>
      </p:sp>
      <p:cxnSp>
        <p:nvCxnSpPr>
          <p:cNvPr id="87" name="Connecteur droit 88"/>
          <p:cNvCxnSpPr/>
          <p:nvPr/>
        </p:nvCxnSpPr>
        <p:spPr>
          <a:xfrm rot="5400000">
            <a:off x="1290422" y="3704022"/>
            <a:ext cx="548640" cy="1588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88823" y="5740969"/>
            <a:ext cx="2444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" name="Picture 119" descr="POS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1178" y="5942871"/>
            <a:ext cx="359665" cy="359666"/>
          </a:xfrm>
          <a:prstGeom prst="rect">
            <a:avLst/>
          </a:prstGeom>
        </p:spPr>
      </p:pic>
      <p:grpSp>
        <p:nvGrpSpPr>
          <p:cNvPr id="5" name="Группа 83"/>
          <p:cNvGrpSpPr/>
          <p:nvPr/>
        </p:nvGrpSpPr>
        <p:grpSpPr>
          <a:xfrm>
            <a:off x="4895714" y="1412438"/>
            <a:ext cx="3779643" cy="1491797"/>
            <a:chOff x="342831" y="1655095"/>
            <a:chExt cx="4157607" cy="1690703"/>
          </a:xfrm>
        </p:grpSpPr>
        <p:pic>
          <p:nvPicPr>
            <p:cNvPr id="118" name="Picture 5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0" t="37739" r="22927" b="37278"/>
            <a:stretch/>
          </p:blipFill>
          <p:spPr>
            <a:xfrm>
              <a:off x="625656" y="2237762"/>
              <a:ext cx="854365" cy="284587"/>
            </a:xfrm>
            <a:prstGeom prst="rect">
              <a:avLst/>
            </a:prstGeom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17591" y="2193029"/>
              <a:ext cx="467238" cy="49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TextBox 120"/>
            <p:cNvSpPr txBox="1"/>
            <p:nvPr/>
          </p:nvSpPr>
          <p:spPr>
            <a:xfrm>
              <a:off x="672559" y="2615921"/>
              <a:ext cx="817583" cy="272035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en-US" sz="900" dirty="0" smtClean="0">
                  <a:cs typeface="+mj-cs"/>
                </a:rPr>
                <a:t>RS-232/485</a:t>
              </a:r>
              <a:endParaRPr lang="he-IL" sz="900" dirty="0" err="1" smtClean="0">
                <a:cs typeface="+mj-cs"/>
              </a:endParaRPr>
            </a:p>
          </p:txBody>
        </p:sp>
        <p:pic>
          <p:nvPicPr>
            <p:cNvPr id="122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050" y="1985195"/>
              <a:ext cx="311989" cy="750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" name="Content Placeholder 2"/>
            <p:cNvSpPr txBox="1">
              <a:spLocks/>
            </p:cNvSpPr>
            <p:nvPr/>
          </p:nvSpPr>
          <p:spPr bwMode="auto">
            <a:xfrm>
              <a:off x="469127" y="2975345"/>
              <a:ext cx="3156668" cy="24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00549" tIns="50275" rIns="100549" bIns="50275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smtClean="0"/>
                <a:t>На каждом крупном перекрестке</a:t>
              </a:r>
              <a:endParaRPr lang="he-IL" sz="1300" dirty="0" smtClean="0"/>
            </a:p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lang="he-IL" sz="13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431618" y="1758588"/>
              <a:ext cx="1247971" cy="272035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ru-RU" sz="900" smtClean="0">
                  <a:cs typeface="+mj-cs"/>
                </a:rPr>
                <a:t>Контроль трафика</a:t>
              </a:r>
              <a:endParaRPr lang="he-IL" sz="900" dirty="0" err="1" smtClean="0">
                <a:cs typeface="+mj-cs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506068" y="1765458"/>
              <a:ext cx="928895" cy="429002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ru-RU" sz="900" smtClean="0">
                  <a:cs typeface="+mj-cs"/>
                </a:rPr>
                <a:t>Видеонаблюдение</a:t>
              </a:r>
              <a:endParaRPr lang="he-IL" sz="900" dirty="0" err="1" smtClean="0">
                <a:cs typeface="+mj-cs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282005" y="1743767"/>
              <a:ext cx="1084180" cy="603408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ru-RU" sz="900" smtClean="0">
                  <a:cs typeface="+mj-cs"/>
                </a:rPr>
                <a:t>Базовые станции системы</a:t>
              </a:r>
              <a:r>
                <a:rPr lang="en-US" sz="900" smtClean="0">
                  <a:cs typeface="+mj-cs"/>
                </a:rPr>
                <a:t>Tetra</a:t>
              </a:r>
              <a:endParaRPr lang="he-IL" sz="900" dirty="0" err="1" smtClean="0">
                <a:cs typeface="+mj-cs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7646" y="1907887"/>
              <a:ext cx="1235738" cy="429002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ru-RU" sz="900" smtClean="0">
                  <a:cs typeface="+mj-cs"/>
                </a:rPr>
                <a:t>Информационные табло</a:t>
              </a:r>
              <a:endParaRPr lang="he-IL" sz="900" dirty="0" err="1" smtClean="0">
                <a:cs typeface="+mj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445628" y="2747270"/>
              <a:ext cx="817583" cy="272035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en-US" sz="900" dirty="0" err="1" smtClean="0">
                  <a:cs typeface="+mj-cs"/>
                </a:rPr>
                <a:t>PoE</a:t>
              </a:r>
              <a:endParaRPr lang="he-IL" sz="900" dirty="0" err="1" smtClean="0">
                <a:cs typeface="+mj-cs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258380" y="2916796"/>
              <a:ext cx="1242058" cy="429002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ru-RU" sz="900" smtClean="0">
                  <a:cs typeface="+mj-cs"/>
                </a:rPr>
                <a:t> Синхронизация </a:t>
              </a:r>
              <a:r>
                <a:rPr lang="en-US" sz="900" smtClean="0">
                  <a:cs typeface="+mj-cs"/>
                </a:rPr>
                <a:t>1588</a:t>
              </a:r>
              <a:endParaRPr lang="he-IL" sz="900" dirty="0" err="1" smtClean="0">
                <a:cs typeface="+mj-cs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600835" y="2748538"/>
              <a:ext cx="817583" cy="272035"/>
            </a:xfrm>
            <a:prstGeom prst="rect">
              <a:avLst/>
            </a:prstGeom>
            <a:noFill/>
          </p:spPr>
          <p:txBody>
            <a:bodyPr wrap="square" lIns="100549" tIns="50275" rIns="100549" bIns="50275" rtlCol="1">
              <a:spAutoFit/>
            </a:bodyPr>
            <a:lstStyle/>
            <a:p>
              <a:pPr algn="ctr"/>
              <a:r>
                <a:rPr lang="en-US" sz="900" dirty="0" err="1" smtClean="0">
                  <a:cs typeface="+mj-cs"/>
                </a:rPr>
                <a:t>QoS</a:t>
              </a:r>
              <a:endParaRPr lang="he-IL" sz="900" dirty="0" err="1" smtClean="0">
                <a:cs typeface="+mj-cs"/>
              </a:endParaRPr>
            </a:p>
          </p:txBody>
        </p:sp>
        <p:sp>
          <p:nvSpPr>
            <p:cNvPr id="131" name="Rounded Rectangular Callout 68"/>
            <p:cNvSpPr/>
            <p:nvPr/>
          </p:nvSpPr>
          <p:spPr>
            <a:xfrm>
              <a:off x="342831" y="1655095"/>
              <a:ext cx="4149656" cy="1642303"/>
            </a:xfrm>
            <a:prstGeom prst="wedgeRoundRectCallout">
              <a:avLst>
                <a:gd name="adj1" fmla="val -25983"/>
                <a:gd name="adj2" fmla="val 79731"/>
                <a:gd name="adj3" fmla="val 16667"/>
              </a:avLst>
            </a:prstGeom>
            <a:noFill/>
            <a:ln w="38100">
              <a:solidFill>
                <a:srgbClr val="9695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549" tIns="50275" rIns="100549" bIns="50275"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2" descr="http://upload.wikimedia.org/wikipedia/commons/d/d5/RadioTower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508445" y="2306897"/>
              <a:ext cx="419375" cy="593522"/>
            </a:xfrm>
            <a:prstGeom prst="rect">
              <a:avLst/>
            </a:prstGeom>
            <a:noFill/>
          </p:spPr>
        </p:pic>
      </p:grpSp>
      <p:sp>
        <p:nvSpPr>
          <p:cNvPr id="133" name="TextBox 132"/>
          <p:cNvSpPr txBox="1"/>
          <p:nvPr/>
        </p:nvSpPr>
        <p:spPr>
          <a:xfrm>
            <a:off x="6306806" y="4357879"/>
            <a:ext cx="929085" cy="408097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vert="horz" wrap="square" lIns="90212" tIns="45106" rIns="90212" bIns="4510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smtClean="0"/>
              <a:t>Кольцо </a:t>
            </a:r>
            <a:r>
              <a:rPr lang="en-US" sz="1300" smtClean="0"/>
              <a:t>Ethernet</a:t>
            </a:r>
            <a:endParaRPr lang="en-US" sz="1300" dirty="0" smtClean="0"/>
          </a:p>
        </p:txBody>
      </p:sp>
      <p:sp>
        <p:nvSpPr>
          <p:cNvPr id="134" name="TextBox 133"/>
          <p:cNvSpPr txBox="1"/>
          <p:nvPr/>
        </p:nvSpPr>
        <p:spPr>
          <a:xfrm>
            <a:off x="3704558" y="4848987"/>
            <a:ext cx="929085" cy="408097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vert="horz" wrap="square" lIns="90212" tIns="45106" rIns="90212" bIns="4510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smtClean="0"/>
              <a:t>Кольцо </a:t>
            </a:r>
            <a:r>
              <a:rPr lang="en-US" sz="1300" smtClean="0"/>
              <a:t>Ethernet</a:t>
            </a:r>
            <a:endParaRPr lang="en-US" sz="1300" dirty="0" smtClean="0"/>
          </a:p>
        </p:txBody>
      </p:sp>
      <p:pic>
        <p:nvPicPr>
          <p:cNvPr id="83" name="Picture 88" descr="RAD SecureFlow 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69404" y="4708163"/>
            <a:ext cx="695392" cy="350774"/>
          </a:xfrm>
          <a:prstGeom prst="rect">
            <a:avLst/>
          </a:prstGeom>
        </p:spPr>
      </p:pic>
      <p:pic>
        <p:nvPicPr>
          <p:cNvPr id="84" name="Picture 88" descr="RAD SecureFlow 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74329" y="4717688"/>
            <a:ext cx="695392" cy="350774"/>
          </a:xfrm>
          <a:prstGeom prst="rect">
            <a:avLst/>
          </a:prstGeom>
        </p:spPr>
      </p:pic>
      <p:pic>
        <p:nvPicPr>
          <p:cNvPr id="135" name="Picture 88" descr="RAD SecureFlow 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26629" y="5289188"/>
            <a:ext cx="695392" cy="350774"/>
          </a:xfrm>
          <a:prstGeom prst="rect">
            <a:avLst/>
          </a:prstGeom>
        </p:spPr>
      </p:pic>
      <p:pic>
        <p:nvPicPr>
          <p:cNvPr id="136" name="Picture 106" descr="RAD SecureFlow 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93" y="4622924"/>
            <a:ext cx="695392" cy="350774"/>
          </a:xfrm>
          <a:prstGeom prst="rect">
            <a:avLst/>
          </a:prstGeom>
        </p:spPr>
      </p:pic>
      <p:pic>
        <p:nvPicPr>
          <p:cNvPr id="137" name="Picture 106" descr="RAD SecureFlow 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68993" y="4365749"/>
            <a:ext cx="695392" cy="350774"/>
          </a:xfrm>
          <a:prstGeom prst="rect">
            <a:avLst/>
          </a:prstGeom>
        </p:spPr>
      </p:pic>
      <p:pic>
        <p:nvPicPr>
          <p:cNvPr id="138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09053" y="3313275"/>
            <a:ext cx="272317" cy="263033"/>
          </a:xfrm>
          <a:prstGeom prst="rect">
            <a:avLst/>
          </a:prstGeom>
        </p:spPr>
      </p:pic>
      <p:pic>
        <p:nvPicPr>
          <p:cNvPr id="139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99855" y="5710860"/>
            <a:ext cx="272317" cy="263033"/>
          </a:xfrm>
          <a:prstGeom prst="rect">
            <a:avLst/>
          </a:prstGeom>
        </p:spPr>
      </p:pic>
      <p:pic>
        <p:nvPicPr>
          <p:cNvPr id="140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29943" y="4134415"/>
            <a:ext cx="272317" cy="263033"/>
          </a:xfrm>
          <a:prstGeom prst="rect">
            <a:avLst/>
          </a:prstGeom>
        </p:spPr>
      </p:pic>
      <p:pic>
        <p:nvPicPr>
          <p:cNvPr id="141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1674" y="3888756"/>
            <a:ext cx="272317" cy="263033"/>
          </a:xfrm>
          <a:prstGeom prst="rect">
            <a:avLst/>
          </a:prstGeom>
        </p:spPr>
      </p:pic>
      <p:pic>
        <p:nvPicPr>
          <p:cNvPr id="142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0072" y="3310399"/>
            <a:ext cx="272317" cy="263033"/>
          </a:xfrm>
          <a:prstGeom prst="rect">
            <a:avLst/>
          </a:prstGeom>
        </p:spPr>
      </p:pic>
      <p:pic>
        <p:nvPicPr>
          <p:cNvPr id="143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5453" y="3724468"/>
            <a:ext cx="272317" cy="263033"/>
          </a:xfrm>
          <a:prstGeom prst="rect">
            <a:avLst/>
          </a:prstGeom>
        </p:spPr>
      </p:pic>
      <p:pic>
        <p:nvPicPr>
          <p:cNvPr id="144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3423" y="3931501"/>
            <a:ext cx="272317" cy="263033"/>
          </a:xfrm>
          <a:prstGeom prst="rect">
            <a:avLst/>
          </a:prstGeom>
        </p:spPr>
      </p:pic>
      <p:pic>
        <p:nvPicPr>
          <p:cNvPr id="145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2049" y="5165078"/>
            <a:ext cx="272317" cy="263033"/>
          </a:xfrm>
          <a:prstGeom prst="rect">
            <a:avLst/>
          </a:prstGeom>
        </p:spPr>
      </p:pic>
      <p:pic>
        <p:nvPicPr>
          <p:cNvPr id="146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1505" y="5328980"/>
            <a:ext cx="272317" cy="263033"/>
          </a:xfrm>
          <a:prstGeom prst="rect">
            <a:avLst/>
          </a:prstGeom>
        </p:spPr>
      </p:pic>
      <p:pic>
        <p:nvPicPr>
          <p:cNvPr id="147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3090" y="5346233"/>
            <a:ext cx="272317" cy="263033"/>
          </a:xfrm>
          <a:prstGeom prst="rect">
            <a:avLst/>
          </a:prstGeom>
        </p:spPr>
      </p:pic>
      <p:pic>
        <p:nvPicPr>
          <p:cNvPr id="148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69416" y="5932829"/>
            <a:ext cx="272317" cy="263033"/>
          </a:xfrm>
          <a:prstGeom prst="rect">
            <a:avLst/>
          </a:prstGeom>
        </p:spPr>
      </p:pic>
      <p:pic>
        <p:nvPicPr>
          <p:cNvPr id="149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06577" y="3275894"/>
            <a:ext cx="272317" cy="263033"/>
          </a:xfrm>
          <a:prstGeom prst="rect">
            <a:avLst/>
          </a:prstGeom>
        </p:spPr>
      </p:pic>
      <p:pic>
        <p:nvPicPr>
          <p:cNvPr id="150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73332" y="3664082"/>
            <a:ext cx="272317" cy="263033"/>
          </a:xfrm>
          <a:prstGeom prst="rect">
            <a:avLst/>
          </a:prstGeom>
        </p:spPr>
      </p:pic>
      <p:pic>
        <p:nvPicPr>
          <p:cNvPr id="151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29008" y="3526060"/>
            <a:ext cx="272317" cy="263033"/>
          </a:xfrm>
          <a:prstGeom prst="rect">
            <a:avLst/>
          </a:prstGeom>
        </p:spPr>
      </p:pic>
      <p:pic>
        <p:nvPicPr>
          <p:cNvPr id="152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30268" y="3137871"/>
            <a:ext cx="272317" cy="263033"/>
          </a:xfrm>
          <a:prstGeom prst="rect">
            <a:avLst/>
          </a:prstGeom>
        </p:spPr>
      </p:pic>
      <p:pic>
        <p:nvPicPr>
          <p:cNvPr id="153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7348" y="3810732"/>
            <a:ext cx="272317" cy="263033"/>
          </a:xfrm>
          <a:prstGeom prst="rect">
            <a:avLst/>
          </a:prstGeom>
        </p:spPr>
      </p:pic>
      <p:pic>
        <p:nvPicPr>
          <p:cNvPr id="154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78509" y="3776226"/>
            <a:ext cx="272317" cy="263033"/>
          </a:xfrm>
          <a:prstGeom prst="rect">
            <a:avLst/>
          </a:prstGeom>
        </p:spPr>
      </p:pic>
      <p:pic>
        <p:nvPicPr>
          <p:cNvPr id="155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84547" y="5147826"/>
            <a:ext cx="272317" cy="263033"/>
          </a:xfrm>
          <a:prstGeom prst="rect">
            <a:avLst/>
          </a:prstGeom>
        </p:spPr>
      </p:pic>
      <p:pic>
        <p:nvPicPr>
          <p:cNvPr id="156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62849" y="5104693"/>
            <a:ext cx="272317" cy="263033"/>
          </a:xfrm>
          <a:prstGeom prst="rect">
            <a:avLst/>
          </a:prstGeom>
        </p:spPr>
      </p:pic>
      <p:pic>
        <p:nvPicPr>
          <p:cNvPr id="158" name="Picture 107" descr="RAD SecureFlow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89702" y="5472754"/>
            <a:ext cx="272317" cy="2630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loud 53"/>
          <p:cNvSpPr/>
          <p:nvPr/>
        </p:nvSpPr>
        <p:spPr bwMode="auto">
          <a:xfrm rot="267045">
            <a:off x="3633097" y="2715680"/>
            <a:ext cx="1533038" cy="769296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34" y="336023"/>
            <a:ext cx="7713353" cy="644740"/>
          </a:xfrm>
        </p:spPr>
        <p:txBody>
          <a:bodyPr/>
          <a:lstStyle/>
          <a:p>
            <a:r>
              <a:rPr lang="ru-RU" sz="2800" b="1" smtClean="0">
                <a:latin typeface="+mn-lt"/>
                <a:ea typeface="Tahoma" pitchFamily="34" charset="0"/>
                <a:cs typeface="Tahoma" pitchFamily="34" charset="0"/>
              </a:rPr>
              <a:t>Пример проекта технологической сети связи для трубопроводов  (нефтепроводы, газопроводы, водопроводы).</a:t>
            </a:r>
            <a:endParaRPr lang="he-IL" sz="28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80517" y="1774271"/>
            <a:ext cx="2573315" cy="1479292"/>
          </a:xfrm>
          <a:prstGeom prst="roundRect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3" descr="C:\Users\Eran Bar\Pictures\New folder\19-09-2011 21-18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3" y="2312311"/>
            <a:ext cx="1001123" cy="5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3960" y="1853297"/>
            <a:ext cx="22545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ru-RU" sz="1200" smtClean="0"/>
              <a:t> Центр управления </a:t>
            </a:r>
          </a:p>
          <a:p>
            <a:r>
              <a:rPr lang="ru-RU" sz="1200" smtClean="0"/>
              <a:t>(работа по протоколу </a:t>
            </a:r>
            <a:r>
              <a:rPr lang="en-US" sz="1200" smtClean="0"/>
              <a:t>IEC 104 </a:t>
            </a:r>
            <a:r>
              <a:rPr lang="ru-RU" sz="1200" smtClean="0"/>
              <a:t>)</a:t>
            </a:r>
            <a:endParaRPr lang="he-IL" sz="12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2284798" y="2514592"/>
            <a:ext cx="1589579" cy="5694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51380" y="3387610"/>
            <a:ext cx="2154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mtClean="0"/>
              <a:t> Резервный канал оператора мобильной связи </a:t>
            </a:r>
            <a:endParaRPr lang="en-US" sz="1100" dirty="0" smtClean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5" t="10018" b="68126"/>
          <a:stretch/>
        </p:blipFill>
        <p:spPr>
          <a:xfrm>
            <a:off x="3918472" y="2597914"/>
            <a:ext cx="1126491" cy="739455"/>
          </a:xfrm>
          <a:prstGeom prst="rect">
            <a:avLst/>
          </a:prstGeom>
        </p:spPr>
      </p:pic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180976" y="4100232"/>
            <a:ext cx="6959295" cy="148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1" indent="-273050" algn="l">
              <a:spcBef>
                <a:spcPts val="300"/>
              </a:spcBef>
              <a:buClr>
                <a:srgbClr val="2D5793"/>
              </a:buClr>
              <a:buFontTx/>
              <a:buChar char="•"/>
              <a:defRPr/>
            </a:pPr>
            <a:r>
              <a:rPr lang="ru-RU" kern="0" smtClean="0">
                <a:latin typeface="Calibri" pitchFamily="34" charset="0"/>
              </a:rPr>
              <a:t>Преимущества решения </a:t>
            </a:r>
            <a:r>
              <a:rPr lang="en-US" kern="0" smtClean="0">
                <a:latin typeface="Calibri" pitchFamily="34" charset="0"/>
              </a:rPr>
              <a:t>SecFlow </a:t>
            </a:r>
            <a:r>
              <a:rPr lang="en-GB" sz="1800" i="0" kern="0" smtClean="0">
                <a:latin typeface="Calibri" pitchFamily="34" charset="0"/>
              </a:rPr>
              <a:t>:</a:t>
            </a:r>
            <a:endParaRPr lang="en-GB" sz="1800" i="0" kern="0" dirty="0" smtClean="0">
              <a:latin typeface="Calibri" pitchFamily="34" charset="0"/>
            </a:endParaRPr>
          </a:p>
          <a:p>
            <a:pPr marL="447675" lvl="2" indent="-180975" algn="l">
              <a:spcBef>
                <a:spcPts val="300"/>
              </a:spcBef>
              <a:buClr>
                <a:srgbClr val="2D5793"/>
              </a:buClr>
              <a:buFontTx/>
              <a:buChar char="•"/>
              <a:defRPr/>
            </a:pPr>
            <a:r>
              <a:rPr lang="ru-RU" sz="1600" kern="0" smtClean="0">
                <a:latin typeface="Calibri" pitchFamily="34" charset="0"/>
              </a:rPr>
              <a:t>Передача трафика </a:t>
            </a:r>
            <a:r>
              <a:rPr lang="es-ES" sz="1600" b="0" i="0" kern="0" smtClean="0">
                <a:latin typeface="Calibri" pitchFamily="34" charset="0"/>
              </a:rPr>
              <a:t>IP SCADA  </a:t>
            </a:r>
            <a:r>
              <a:rPr lang="ru-RU" sz="1600" kern="0" smtClean="0">
                <a:latin typeface="Calibri" pitchFamily="34" charset="0"/>
              </a:rPr>
              <a:t>по туннелям с шифрованием </a:t>
            </a:r>
            <a:r>
              <a:rPr lang="es-ES" sz="1600" b="0" i="0" kern="0" smtClean="0">
                <a:latin typeface="Calibri" pitchFamily="34" charset="0"/>
              </a:rPr>
              <a:t> </a:t>
            </a:r>
            <a:r>
              <a:rPr lang="en-GB" sz="1600" b="0" i="0" kern="0" smtClean="0">
                <a:latin typeface="Calibri" pitchFamily="34" charset="0"/>
              </a:rPr>
              <a:t>IPsec</a:t>
            </a:r>
            <a:endParaRPr lang="en-GB" sz="1600" b="0" i="0" kern="0" dirty="0" smtClean="0">
              <a:latin typeface="Calibri" pitchFamily="34" charset="0"/>
            </a:endParaRPr>
          </a:p>
          <a:p>
            <a:pPr marL="447675" lvl="2" indent="-180975" algn="l">
              <a:spcBef>
                <a:spcPts val="300"/>
              </a:spcBef>
              <a:buClr>
                <a:srgbClr val="2D5793"/>
              </a:buClr>
              <a:buFontTx/>
              <a:buChar char="•"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Защитные,</a:t>
            </a:r>
            <a:r>
              <a:rPr kumimoji="0" lang="ru-RU" sz="16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протокольно-ориентированные </a:t>
            </a: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экраны для трафика</a:t>
            </a:r>
            <a:r>
              <a:rPr kumimoji="0" lang="ru-RU" sz="16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SCADA</a:t>
            </a:r>
            <a:endParaRPr lang="en-US" b="0" i="0" kern="0" dirty="0" smtClean="0">
              <a:latin typeface="Calibri" pitchFamily="34" charset="0"/>
              <a:cs typeface="+mn-cs"/>
            </a:endParaRPr>
          </a:p>
          <a:p>
            <a:pPr marL="447675" lvl="2" indent="-180975">
              <a:spcBef>
                <a:spcPts val="300"/>
              </a:spcBef>
              <a:buClr>
                <a:srgbClr val="2D5793"/>
              </a:buClr>
              <a:buFontTx/>
              <a:buChar char="•"/>
              <a:defRPr/>
            </a:pPr>
            <a:r>
              <a:rPr lang="ru-RU" sz="1600" b="0" i="0" kern="0" smtClean="0">
                <a:latin typeface="Calibri" pitchFamily="34" charset="0"/>
              </a:rPr>
              <a:t>Резервирование оптического канала связи по каналу</a:t>
            </a:r>
            <a:r>
              <a:rPr lang="ru-RU" sz="1600" smtClean="0"/>
              <a:t> оператора мобильной связи 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2541319" y="2003425"/>
            <a:ext cx="3202256" cy="349250"/>
          </a:xfrm>
          <a:custGeom>
            <a:avLst/>
            <a:gdLst>
              <a:gd name="connsiteX0" fmla="*/ 2979737 w 2979737"/>
              <a:gd name="connsiteY0" fmla="*/ 330200 h 349250"/>
              <a:gd name="connsiteX1" fmla="*/ 1798637 w 2979737"/>
              <a:gd name="connsiteY1" fmla="*/ 6350 h 349250"/>
              <a:gd name="connsiteX2" fmla="*/ 274637 w 2979737"/>
              <a:gd name="connsiteY2" fmla="*/ 292100 h 349250"/>
              <a:gd name="connsiteX3" fmla="*/ 150812 w 2979737"/>
              <a:gd name="connsiteY3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737" h="349250">
                <a:moveTo>
                  <a:pt x="2979737" y="330200"/>
                </a:moveTo>
                <a:cubicBezTo>
                  <a:pt x="2614612" y="171450"/>
                  <a:pt x="2249487" y="12700"/>
                  <a:pt x="1798637" y="6350"/>
                </a:cubicBezTo>
                <a:cubicBezTo>
                  <a:pt x="1347787" y="0"/>
                  <a:pt x="549274" y="234950"/>
                  <a:pt x="274637" y="292100"/>
                </a:cubicBezTo>
                <a:cubicBezTo>
                  <a:pt x="0" y="349250"/>
                  <a:pt x="75406" y="349250"/>
                  <a:pt x="150812" y="34925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3455718" y="2486025"/>
            <a:ext cx="2278331" cy="898443"/>
          </a:xfrm>
          <a:custGeom>
            <a:avLst/>
            <a:gdLst>
              <a:gd name="connsiteX0" fmla="*/ 2819400 w 2819400"/>
              <a:gd name="connsiteY0" fmla="*/ 0 h 617537"/>
              <a:gd name="connsiteX1" fmla="*/ 2114550 w 2819400"/>
              <a:gd name="connsiteY1" fmla="*/ 504825 h 617537"/>
              <a:gd name="connsiteX2" fmla="*/ 1228725 w 2819400"/>
              <a:gd name="connsiteY2" fmla="*/ 581025 h 617537"/>
              <a:gd name="connsiteX3" fmla="*/ 276225 w 2819400"/>
              <a:gd name="connsiteY3" fmla="*/ 285750 h 617537"/>
              <a:gd name="connsiteX4" fmla="*/ 0 w 2819400"/>
              <a:gd name="connsiteY4" fmla="*/ 171450 h 61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400" h="617537">
                <a:moveTo>
                  <a:pt x="2819400" y="0"/>
                </a:moveTo>
                <a:cubicBezTo>
                  <a:pt x="2599531" y="203994"/>
                  <a:pt x="2379662" y="407988"/>
                  <a:pt x="2114550" y="504825"/>
                </a:cubicBezTo>
                <a:cubicBezTo>
                  <a:pt x="1849438" y="601662"/>
                  <a:pt x="1535112" y="617537"/>
                  <a:pt x="1228725" y="581025"/>
                </a:cubicBezTo>
                <a:cubicBezTo>
                  <a:pt x="922338" y="544513"/>
                  <a:pt x="481013" y="354013"/>
                  <a:pt x="276225" y="285750"/>
                </a:cubicBezTo>
                <a:cubicBezTo>
                  <a:pt x="71437" y="217487"/>
                  <a:pt x="35718" y="194468"/>
                  <a:pt x="0" y="1714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95275" y="5605182"/>
            <a:ext cx="7536760" cy="40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1" indent="-273050" algn="l">
              <a:spcBef>
                <a:spcPts val="300"/>
              </a:spcBef>
              <a:buClr>
                <a:srgbClr val="2D5793"/>
              </a:buClr>
              <a:buFontTx/>
              <a:buChar char="•"/>
              <a:defRPr/>
            </a:pPr>
            <a:r>
              <a:rPr lang="ru-RU" kern="0" smtClean="0">
                <a:solidFill>
                  <a:srgbClr val="0000FF"/>
                </a:solidFill>
                <a:latin typeface="Calibri" pitchFamily="34" charset="0"/>
              </a:rPr>
              <a:t>Заказчики</a:t>
            </a:r>
            <a:r>
              <a:rPr lang="en-GB" sz="1800" i="0" kern="0" smtClean="0">
                <a:solidFill>
                  <a:srgbClr val="0000FF"/>
                </a:solidFill>
                <a:latin typeface="Calibri" pitchFamily="34" charset="0"/>
              </a:rPr>
              <a:t>:  </a:t>
            </a:r>
            <a:r>
              <a:rPr lang="en-GB" sz="1800" i="0" kern="0" dirty="0" err="1" smtClean="0">
                <a:solidFill>
                  <a:srgbClr val="0000FF"/>
                </a:solidFill>
                <a:latin typeface="Calibri" pitchFamily="34" charset="0"/>
              </a:rPr>
              <a:t>centerpoint</a:t>
            </a:r>
            <a:r>
              <a:rPr lang="en-GB" sz="1800" i="0" kern="0" dirty="0" smtClean="0">
                <a:solidFill>
                  <a:srgbClr val="0000FF"/>
                </a:solidFill>
                <a:latin typeface="Calibri" pitchFamily="34" charset="0"/>
              </a:rPr>
              <a:t> energy gas (US), </a:t>
            </a:r>
            <a:r>
              <a:rPr lang="en-US" sz="1800" i="0" kern="0" dirty="0" smtClean="0">
                <a:solidFill>
                  <a:srgbClr val="0000FF"/>
                </a:solidFill>
                <a:latin typeface="Calibri" pitchFamily="34" charset="0"/>
              </a:rPr>
              <a:t> Veolia water</a:t>
            </a:r>
            <a:r>
              <a:rPr lang="en-US" sz="1800" i="0" kern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ru-RU" sz="1800" i="0" kern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he-IL" sz="1800" i="0" kern="0" smtClean="0">
                <a:solidFill>
                  <a:srgbClr val="0000FF"/>
                </a:solidFill>
                <a:latin typeface="Calibri" pitchFamily="34" charset="0"/>
              </a:rPr>
              <a:t>קצצ"א</a:t>
            </a:r>
            <a:r>
              <a:rPr lang="ru-RU" sz="1800" i="0" kern="0" smtClean="0">
                <a:solidFill>
                  <a:srgbClr val="0000FF"/>
                </a:solidFill>
                <a:latin typeface="Calibri" pitchFamily="34" charset="0"/>
              </a:rPr>
              <a:t> (</a:t>
            </a:r>
            <a:r>
              <a:rPr lang="en-US" sz="1800" i="0" kern="0" smtClean="0">
                <a:solidFill>
                  <a:srgbClr val="0000FF"/>
                </a:solidFill>
                <a:latin typeface="Calibri" pitchFamily="34" charset="0"/>
              </a:rPr>
              <a:t>Israel)</a:t>
            </a:r>
            <a:r>
              <a:rPr lang="en-GB" sz="1800" i="0" kern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en-GB" sz="1800" b="0" i="0" kern="0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3314" name="Picture 2" descr="http://www.aboutsmallcap.com/wp-content/uploads/2013/04/oil_pipeline-courtesy-of-neteon-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0" y="1933575"/>
            <a:ext cx="2647950" cy="1630984"/>
          </a:xfrm>
          <a:prstGeom prst="rect">
            <a:avLst/>
          </a:prstGeom>
          <a:noFill/>
        </p:spPr>
      </p:pic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135182" y="2215228"/>
            <a:ext cx="27732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RTU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6543" y="2408434"/>
            <a:ext cx="407243" cy="3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5723593" y="1967565"/>
            <a:ext cx="52985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SF-2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6488545" y="2390696"/>
            <a:ext cx="25648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ETH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6162675" y="2543175"/>
            <a:ext cx="8858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 flipV="1">
            <a:off x="6191251" y="2697960"/>
            <a:ext cx="8477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6412345" y="2733596"/>
            <a:ext cx="43281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RS-232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476875" y="1876426"/>
            <a:ext cx="2019300" cy="17049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48" descr="3700 photo.jpg"/>
          <p:cNvPicPr>
            <a:picLocks noChangeAspect="1"/>
          </p:cNvPicPr>
          <p:nvPr/>
        </p:nvPicPr>
        <p:blipFill rotWithShape="1">
          <a:blip r:embed="rId7" cstate="screen"/>
          <a:srcRect l="1" t="7943" r="4958" b="13716"/>
          <a:stretch/>
        </p:blipFill>
        <p:spPr>
          <a:xfrm>
            <a:off x="1977643" y="2320995"/>
            <a:ext cx="812189" cy="44830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610158" y="2325532"/>
            <a:ext cx="1782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smtClean="0"/>
              <a:t>Передача </a:t>
            </a:r>
            <a:r>
              <a:rPr lang="en-US" sz="1050" smtClean="0"/>
              <a:t>IP SCADA  </a:t>
            </a:r>
            <a:r>
              <a:rPr lang="en-US" sz="1050" dirty="0" smtClean="0"/>
              <a:t>VPN</a:t>
            </a:r>
          </a:p>
        </p:txBody>
      </p:sp>
      <p:sp>
        <p:nvSpPr>
          <p:cNvPr id="53" name="Cloud 52"/>
          <p:cNvSpPr/>
          <p:nvPr/>
        </p:nvSpPr>
        <p:spPr bwMode="auto">
          <a:xfrm rot="267045">
            <a:off x="3614049" y="1601256"/>
            <a:ext cx="1533038" cy="769296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44343" y="1377835"/>
            <a:ext cx="2214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mtClean="0"/>
              <a:t>Основной канал связи по ВОЛС</a:t>
            </a:r>
            <a:endParaRPr lang="en-US" sz="11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3831276" y="1592828"/>
            <a:ext cx="12668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smtClean="0">
                <a:solidFill>
                  <a:schemeClr val="bg1"/>
                </a:solidFill>
              </a:rPr>
              <a:t>            Собственная сеть </a:t>
            </a:r>
            <a:r>
              <a:rPr lang="en-US" sz="1100" b="1" smtClean="0">
                <a:solidFill>
                  <a:schemeClr val="bg1"/>
                </a:solidFill>
              </a:rPr>
              <a:t>IP/ETH</a:t>
            </a:r>
            <a:endParaRPr lang="en-US" sz="1100" b="1" dirty="0" smtClean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98359" y="2866290"/>
            <a:ext cx="620202" cy="277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smtClean="0"/>
              <a:t>SF-4</a:t>
            </a:r>
            <a:endParaRPr lang="ru-RU" sz="1400" b="1" dirty="0" err="1" smtClean="0">
              <a:latin typeface="+mn-lt"/>
            </a:endParaRPr>
          </a:p>
        </p:txBody>
      </p:sp>
      <p:pic>
        <p:nvPicPr>
          <p:cNvPr id="42" name="Picture 42" descr="secure-flow-2-ac_cell_mat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5268" y="2345613"/>
            <a:ext cx="790316" cy="760433"/>
          </a:xfrm>
          <a:prstGeom prst="rect">
            <a:avLst/>
          </a:prstGeom>
        </p:spPr>
      </p:pic>
      <p:pic>
        <p:nvPicPr>
          <p:cNvPr id="47" name="Picture 4" descr="D:\Ilan_b\My Documents\RADiFlow\NMS\Hirschmann Icons\icons\objects\brickwall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37909" y="2554926"/>
            <a:ext cx="519596" cy="283468"/>
          </a:xfrm>
          <a:prstGeom prst="rect">
            <a:avLst/>
          </a:prstGeom>
          <a:noFill/>
        </p:spPr>
      </p:pic>
      <p:sp>
        <p:nvSpPr>
          <p:cNvPr id="32" name="Cloud 52"/>
          <p:cNvSpPr/>
          <p:nvPr/>
        </p:nvSpPr>
        <p:spPr bwMode="auto">
          <a:xfrm rot="267045">
            <a:off x="2644658" y="2496757"/>
            <a:ext cx="1105682" cy="76929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9138" y="2535381"/>
            <a:ext cx="914400" cy="68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900" b="1" smtClean="0">
                <a:latin typeface="+mn-lt"/>
              </a:rPr>
              <a:t>Сеть </a:t>
            </a:r>
            <a:r>
              <a:rPr lang="en-US" sz="900" b="1" smtClean="0">
                <a:latin typeface="+mn-lt"/>
              </a:rPr>
              <a:t>IP </a:t>
            </a:r>
            <a:r>
              <a:rPr lang="ru-RU" sz="900" b="1" smtClean="0">
                <a:latin typeface="+mn-lt"/>
              </a:rPr>
              <a:t>общего пользования (аренда канала)</a:t>
            </a:r>
            <a:endParaRPr lang="ru-RU" sz="900" b="1" dirty="0" err="1" smtClean="0">
              <a:latin typeface="+mn-lt"/>
            </a:endParaRPr>
          </a:p>
        </p:txBody>
      </p:sp>
      <p:cxnSp>
        <p:nvCxnSpPr>
          <p:cNvPr id="48" name="Прямая соединительная линия 47"/>
          <p:cNvCxnSpPr>
            <a:stCxn id="24" idx="3"/>
            <a:endCxn id="49" idx="1"/>
          </p:cNvCxnSpPr>
          <p:nvPr/>
        </p:nvCxnSpPr>
        <p:spPr>
          <a:xfrm flipV="1">
            <a:off x="1372046" y="2545148"/>
            <a:ext cx="605597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41911" y="2594758"/>
            <a:ext cx="718457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smtClean="0"/>
              <a:t>Ethernet</a:t>
            </a:r>
            <a:endParaRPr lang="ru-RU" sz="1100" b="1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960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/>
              <a:t>Выводы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74580" y="1188589"/>
            <a:ext cx="8253783" cy="4784699"/>
          </a:xfrm>
        </p:spPr>
        <p:txBody>
          <a:bodyPr/>
          <a:lstStyle/>
          <a:p>
            <a:r>
              <a:rPr lang="ru-RU" smtClean="0"/>
              <a:t>Современные сети помышленной связи  все активнее используют </a:t>
            </a:r>
            <a:r>
              <a:rPr lang="en-US" smtClean="0"/>
              <a:t>Ethernet</a:t>
            </a:r>
            <a:endParaRPr lang="en-US" dirty="0" smtClean="0"/>
          </a:p>
          <a:p>
            <a:pPr lvl="1"/>
            <a:r>
              <a:rPr lang="ru-RU" smtClean="0"/>
              <a:t>Увеличение информационной емкости сетей</a:t>
            </a:r>
            <a:r>
              <a:rPr lang="en-US" smtClean="0"/>
              <a:t> </a:t>
            </a:r>
            <a:r>
              <a:rPr lang="ru-RU" smtClean="0"/>
              <a:t>промышленной связи  делает </a:t>
            </a:r>
            <a:r>
              <a:rPr lang="ru-RU" smtClean="0">
                <a:solidFill>
                  <a:srgbClr val="0000FF"/>
                </a:solidFill>
              </a:rPr>
              <a:t>вопросы безопасности и надежности </a:t>
            </a:r>
            <a:r>
              <a:rPr lang="ru-RU" smtClean="0"/>
              <a:t>все более актуальными</a:t>
            </a:r>
          </a:p>
          <a:p>
            <a:pPr lvl="1"/>
            <a:r>
              <a:rPr lang="ru-RU" smtClean="0"/>
              <a:t>Необходима </a:t>
            </a:r>
            <a:r>
              <a:rPr lang="ru-RU" smtClean="0">
                <a:solidFill>
                  <a:srgbClr val="0000FF"/>
                </a:solidFill>
              </a:rPr>
              <a:t>эволюционная миграция на </a:t>
            </a:r>
            <a:r>
              <a:rPr lang="en-US" smtClean="0">
                <a:solidFill>
                  <a:srgbClr val="0000FF"/>
                </a:solidFill>
              </a:rPr>
              <a:t>Ethernet</a:t>
            </a:r>
            <a:r>
              <a:rPr lang="ru-RU" smtClean="0"/>
              <a:t>, с минимальной заменой оконечного оброудования</a:t>
            </a:r>
            <a:endParaRPr lang="en-US" dirty="0" smtClean="0"/>
          </a:p>
          <a:p>
            <a:pPr lvl="1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ru-RU" b="1" smtClean="0">
                <a:solidFill>
                  <a:srgbClr val="C00000"/>
                </a:solidFill>
              </a:rPr>
              <a:t>Защита в сетях промышленной связи является не опциональной, а необходимой фунцией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ru-RU" sz="2000" smtClean="0"/>
              <a:t>Промышленные коммутаторы </a:t>
            </a:r>
            <a:r>
              <a:rPr lang="en-US" sz="2000" smtClean="0"/>
              <a:t>SeciFlow</a:t>
            </a:r>
            <a:r>
              <a:rPr lang="ru-RU" sz="2000" smtClean="0"/>
              <a:t> с защитой трафика , преобразованием протоколов  и возможностью работы в тяжелых условиях , предлагают уникальное </a:t>
            </a:r>
            <a:r>
              <a:rPr lang="ru-RU" sz="2000" b="1" smtClean="0">
                <a:solidFill>
                  <a:srgbClr val="0000FF"/>
                </a:solidFill>
              </a:rPr>
              <a:t>комбинированное решение </a:t>
            </a:r>
            <a:r>
              <a:rPr lang="ru-RU" sz="2000" smtClean="0"/>
              <a:t>в виде коммутаторов-маршрутизаторов и средств многоуровневой защиты от кибер-атак.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Приложение.</a:t>
            </a:r>
            <a:br>
              <a:rPr lang="ru-RU" smtClean="0"/>
            </a:br>
            <a:r>
              <a:rPr lang="ru-RU" smtClean="0"/>
              <a:t>Технические характеристики </a:t>
            </a:r>
            <a:r>
              <a:rPr lang="en-US" smtClean="0"/>
              <a:t>SF-2/4</a:t>
            </a:r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smtClean="0"/>
              <a:t>SecFlow-2/4 </a:t>
            </a:r>
            <a:br>
              <a:rPr lang="en-US" sz="2800" smtClean="0"/>
            </a:br>
            <a:r>
              <a:rPr lang="ru-RU" sz="2800" smtClean="0"/>
              <a:t>Основные характеристики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5459" y="1116196"/>
          <a:ext cx="7760042" cy="555647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05284"/>
                <a:gridCol w="3045194"/>
                <a:gridCol w="3309564"/>
              </a:tblGrid>
              <a:tr h="232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710690" algn="l"/>
                        </a:tabLst>
                        <a:defRPr/>
                      </a:pPr>
                      <a:r>
                        <a:rPr lang="ru-RU" sz="1000" b="1" smtClean="0">
                          <a:latin typeface="SignaColumn-Bold"/>
                          <a:ea typeface="MS PMincho"/>
                          <a:cs typeface="Arial"/>
                        </a:rPr>
                        <a:t>Свойства</a:t>
                      </a:r>
                      <a:endParaRPr lang="en-US" sz="1000" b="1" dirty="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b="1" smtClean="0">
                          <a:latin typeface="SignaColumn-Light"/>
                          <a:ea typeface="MS PMincho"/>
                          <a:cs typeface="Arial"/>
                        </a:rPr>
                        <a:t>Описание</a:t>
                      </a:r>
                      <a:endParaRPr lang="en-US" sz="1000" b="1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b="1" smtClean="0">
                          <a:latin typeface="SignaColumn-Light"/>
                          <a:ea typeface="MS PMincho"/>
                          <a:cs typeface="Arial"/>
                        </a:rPr>
                        <a:t>Выгода для</a:t>
                      </a:r>
                      <a:r>
                        <a:rPr lang="ru-RU" sz="1000" b="1" baseline="0" smtClean="0">
                          <a:latin typeface="SignaColumn-Light"/>
                          <a:ea typeface="MS PMincho"/>
                          <a:cs typeface="Arial"/>
                        </a:rPr>
                        <a:t> </a:t>
                      </a:r>
                      <a:r>
                        <a:rPr lang="ru-RU" sz="1000" b="1" smtClean="0">
                          <a:latin typeface="SignaColumn-Light"/>
                          <a:ea typeface="MS PMincho"/>
                          <a:cs typeface="Arial"/>
                        </a:rPr>
                        <a:t>заказчика и примечания</a:t>
                      </a:r>
                      <a:endParaRPr lang="en-US" sz="1000" b="1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</a:tr>
              <a:tr h="302435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200" b="1" u="sng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Интерфейсы </a:t>
                      </a:r>
                      <a:r>
                        <a:rPr lang="en-US" sz="1200" b="1" u="sng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SecFlow-2</a:t>
                      </a:r>
                      <a:endParaRPr lang="en-US" sz="1200" b="1" u="sng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 gridSpan="2">
                  <a:txBody>
                    <a:bodyPr/>
                    <a:lstStyle/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endParaRPr lang="en-US" sz="12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 hMerge="1"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endParaRPr lang="en-US" sz="105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</a:tr>
              <a:tr h="32592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en-US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Ethernet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200" dirty="0">
                          <a:latin typeface="+mj-lt"/>
                        </a:rPr>
                        <a:t>2×100/1000BaseFX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200" smtClean="0">
                          <a:latin typeface="+mj-lt"/>
                        </a:rPr>
                        <a:t>до</a:t>
                      </a:r>
                      <a:r>
                        <a:rPr lang="en-US" sz="1200" smtClean="0">
                          <a:latin typeface="+mj-lt"/>
                        </a:rPr>
                        <a:t> </a:t>
                      </a:r>
                      <a:r>
                        <a:rPr lang="en-US" sz="1200" dirty="0">
                          <a:latin typeface="+mj-lt"/>
                        </a:rPr>
                        <a:t>16×10/100BaseT</a:t>
                      </a:r>
                      <a:endParaRPr lang="en-US" sz="120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200" smtClean="0">
                          <a:latin typeface="+mj-lt"/>
                          <a:ea typeface="MS PMincho"/>
                          <a:cs typeface="Arial"/>
                        </a:rPr>
                        <a:t>Подержка ккольцевых</a:t>
                      </a:r>
                      <a:r>
                        <a:rPr lang="ru-RU" sz="1200" baseline="0" smtClean="0">
                          <a:latin typeface="+mj-lt"/>
                          <a:ea typeface="MS PMincho"/>
                          <a:cs typeface="Arial"/>
                        </a:rPr>
                        <a:t> топологий с защитой</a:t>
                      </a:r>
                      <a:endParaRPr lang="en-US" sz="120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</a:tr>
              <a:tr h="135801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Сериальные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200" smtClean="0">
                          <a:latin typeface="+mj-lt"/>
                        </a:rPr>
                        <a:t>до</a:t>
                      </a:r>
                      <a:r>
                        <a:rPr lang="en-US" sz="1200" smtClean="0">
                          <a:latin typeface="+mj-lt"/>
                        </a:rPr>
                        <a:t> </a:t>
                      </a:r>
                      <a:r>
                        <a:rPr lang="en-US" sz="1200" dirty="0">
                          <a:latin typeface="+mj-lt"/>
                        </a:rPr>
                        <a:t>4×RS-232</a:t>
                      </a:r>
                      <a:endParaRPr lang="en-US" sz="120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200" smtClean="0">
                          <a:latin typeface="+mj-lt"/>
                          <a:ea typeface="MS PMincho"/>
                          <a:cs typeface="Arial"/>
                        </a:rPr>
                        <a:t>Мультисервисность</a:t>
                      </a:r>
                      <a:r>
                        <a:rPr lang="ru-RU" sz="1200" baseline="0" smtClean="0">
                          <a:latin typeface="+mj-lt"/>
                          <a:ea typeface="MS PMincho"/>
                          <a:cs typeface="Arial"/>
                        </a:rPr>
                        <a:t> в компактном устройстве</a:t>
                      </a:r>
                      <a:endParaRPr lang="en-US" sz="120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</a:tr>
              <a:tr h="470081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10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Мобильной</a:t>
                      </a:r>
                      <a:r>
                        <a:rPr lang="ru-RU" sz="1100" b="1" kern="1200" baseline="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 связи</a:t>
                      </a:r>
                      <a:endParaRPr lang="en-US" sz="110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200" smtClean="0">
                          <a:latin typeface="+mj-lt"/>
                        </a:rPr>
                        <a:t>Сотовый</a:t>
                      </a:r>
                      <a:r>
                        <a:rPr lang="ru-RU" sz="1200" baseline="0" smtClean="0">
                          <a:latin typeface="+mj-lt"/>
                        </a:rPr>
                        <a:t> модем с 2-мя </a:t>
                      </a:r>
                      <a:r>
                        <a:rPr lang="en-US" sz="1200" smtClean="0">
                          <a:latin typeface="+mj-lt"/>
                        </a:rPr>
                        <a:t>SIM </a:t>
                      </a:r>
                      <a:r>
                        <a:rPr lang="ru-RU" sz="1200" smtClean="0">
                          <a:latin typeface="+mj-lt"/>
                        </a:rPr>
                        <a:t>–картами </a:t>
                      </a:r>
                      <a:r>
                        <a:rPr lang="en-US" sz="1200" smtClean="0">
                          <a:latin typeface="+mj-lt"/>
                        </a:rPr>
                        <a:t>GPRS/UMTS</a:t>
                      </a:r>
                      <a:endParaRPr lang="en-US" sz="120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200" smtClean="0">
                          <a:latin typeface="+mj-lt"/>
                        </a:rPr>
                        <a:t>Резервирование магистрали по каналу сотовой</a:t>
                      </a:r>
                      <a:r>
                        <a:rPr lang="ru-RU" sz="1200" baseline="0" smtClean="0">
                          <a:latin typeface="+mj-lt"/>
                        </a:rPr>
                        <a:t> связи</a:t>
                      </a:r>
                      <a:endParaRPr lang="ru-RU" sz="1200" smtClean="0">
                        <a:latin typeface="+mj-lt"/>
                      </a:endParaRPr>
                    </a:p>
                  </a:txBody>
                  <a:tcPr marL="44970" marR="44970" marT="0" marB="0"/>
                </a:tc>
              </a:tr>
              <a:tr h="382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710690" algn="l"/>
                        </a:tabLst>
                        <a:defRPr/>
                      </a:pPr>
                      <a:r>
                        <a:rPr lang="ru-RU" sz="1200" b="1" u="sng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Интерфейсы </a:t>
                      </a:r>
                      <a:r>
                        <a:rPr lang="en-US" sz="1200" b="1" u="sng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SecFlow-4</a:t>
                      </a:r>
                      <a:endParaRPr lang="en-US" sz="1200" b="1" u="sng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 gridSpan="2"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970" marR="44970" marT="0" marB="0"/>
                </a:tc>
                <a:tc hMerge="1"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endParaRPr lang="en-US" sz="105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</a:tr>
              <a:tr h="85059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00" smtClean="0">
                          <a:latin typeface="SignaColumn-Bold"/>
                          <a:ea typeface="MS PMincho"/>
                          <a:cs typeface="Arial"/>
                        </a:rPr>
                        <a:t>Модули</a:t>
                      </a:r>
                      <a:r>
                        <a:rPr lang="ru-RU" sz="1000" baseline="0" smtClean="0">
                          <a:latin typeface="SignaColumn-Bold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00" smtClean="0">
                          <a:latin typeface="SignaColumn-Bold"/>
                          <a:ea typeface="MS PMincho"/>
                          <a:cs typeface="Arial"/>
                        </a:rPr>
                        <a:t>Ethernet</a:t>
                      </a:r>
                      <a:endParaRPr lang="en-US" sz="1000" dirty="0">
                        <a:latin typeface="SignaColumn-Bold"/>
                        <a:ea typeface="MS PMincho"/>
                        <a:cs typeface="Arial"/>
                      </a:endParaRP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en-US" sz="1000" dirty="0">
                          <a:latin typeface="SignaColumn-Bold"/>
                          <a:ea typeface="MS PMincho"/>
                          <a:cs typeface="Arial"/>
                        </a:rPr>
                        <a:t>SF4-M-4GbE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200" dirty="0">
                          <a:latin typeface="+mj-lt"/>
                          <a:ea typeface="MS PMincho"/>
                          <a:cs typeface="Arial"/>
                        </a:rPr>
                        <a:t>4×100/1000BaseT, optional </a:t>
                      </a:r>
                      <a:r>
                        <a:rPr lang="en-US" sz="1200" dirty="0" err="1">
                          <a:latin typeface="+mj-lt"/>
                          <a:ea typeface="MS PMincho"/>
                          <a:cs typeface="Arial"/>
                        </a:rPr>
                        <a:t>PoE</a:t>
                      </a:r>
                      <a:endParaRPr lang="en-US" sz="120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200" dirty="0">
                          <a:latin typeface="+mj-lt"/>
                          <a:ea typeface="MS PMincho"/>
                          <a:cs typeface="Arial"/>
                        </a:rPr>
                        <a:t>4×100/1000BaseFX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2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Поддержка до 28 портов </a:t>
                      </a:r>
                      <a:r>
                        <a:rPr lang="en-US" sz="12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GE </a:t>
                      </a:r>
                      <a:r>
                        <a:rPr lang="ru-RU" sz="12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200" kern="1200" baseline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шасси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5059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00" smtClean="0">
                          <a:latin typeface="SignaColumn-Bold"/>
                          <a:ea typeface="MS PMincho"/>
                          <a:cs typeface="Arial"/>
                        </a:rPr>
                        <a:t>Модули с сериальными портами 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en-US" sz="1000" smtClean="0">
                          <a:latin typeface="SignaColumn-Bold"/>
                          <a:ea typeface="MS PMincho"/>
                          <a:cs typeface="Arial"/>
                        </a:rPr>
                        <a:t>SF4-M-Serial</a:t>
                      </a:r>
                      <a:endParaRPr lang="en-US" sz="100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200" dirty="0">
                          <a:latin typeface="+mj-lt"/>
                          <a:ea typeface="MS PMincho"/>
                          <a:cs typeface="Arial"/>
                        </a:rPr>
                        <a:t>4×RS-232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2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Подержка до 28 портов </a:t>
                      </a:r>
                      <a:r>
                        <a:rPr lang="en-US" sz="12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RS-232 </a:t>
                      </a:r>
                      <a:r>
                        <a:rPr lang="ru-RU" sz="12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200" kern="1200" baseline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шасси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5059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00" smtClean="0">
                          <a:latin typeface="SignaColumn-Bold"/>
                          <a:ea typeface="MS PMincho"/>
                          <a:cs typeface="Arial"/>
                        </a:rPr>
                        <a:t>Модуль центрального процессора 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en-US" sz="1000" smtClean="0">
                          <a:latin typeface="SignaColumn-Bold"/>
                          <a:ea typeface="MS PMincho"/>
                          <a:cs typeface="Arial"/>
                        </a:rPr>
                        <a:t>SF4-M-MNG</a:t>
                      </a:r>
                      <a:endParaRPr lang="en-US" sz="100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200" smtClean="0">
                          <a:latin typeface="+mj-lt"/>
                          <a:ea typeface="MS PMincho"/>
                          <a:cs typeface="Arial"/>
                        </a:rPr>
                        <a:t>Модуль центральног</a:t>
                      </a:r>
                      <a:r>
                        <a:rPr lang="ru-RU" sz="1200" baseline="0" smtClean="0">
                          <a:latin typeface="+mj-lt"/>
                          <a:ea typeface="MS PMincho"/>
                          <a:cs typeface="Arial"/>
                        </a:rPr>
                        <a:t>го процессора, управляемый с локального терминала</a:t>
                      </a:r>
                      <a:endParaRPr lang="en-US" sz="120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2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Модуль поддерживает в </a:t>
                      </a:r>
                      <a:r>
                        <a:rPr lang="en-US" sz="12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SF-4 </a:t>
                      </a:r>
                      <a:r>
                        <a:rPr lang="ru-RU" sz="12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ф</a:t>
                      </a:r>
                      <a:r>
                        <a:rPr lang="ru-RU" sz="1200" kern="1200" baseline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ункции коммутации на уровне </a:t>
                      </a: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96401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00" smtClean="0">
                          <a:latin typeface="SignaColumn-Bold"/>
                          <a:ea typeface="MS PMincho"/>
                          <a:cs typeface="Arial"/>
                        </a:rPr>
                        <a:t>Сервисный модуль </a:t>
                      </a:r>
                      <a:r>
                        <a:rPr lang="en-US" sz="1000" smtClean="0">
                          <a:latin typeface="SignaColumn-Bold"/>
                          <a:ea typeface="MS PMincho"/>
                          <a:cs typeface="Arial"/>
                        </a:rPr>
                        <a:t>SF4-M-Service</a:t>
                      </a:r>
                      <a:endParaRPr lang="en-US" sz="1000">
                        <a:latin typeface="SignaColumn-Bold"/>
                        <a:ea typeface="MS PMincho"/>
                        <a:cs typeface="Arial"/>
                      </a:endParaRP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en-US" sz="1000" smtClean="0">
                          <a:latin typeface="SignaColumn-Bold"/>
                          <a:ea typeface="MS PMincho"/>
                          <a:cs typeface="Arial"/>
                        </a:rPr>
                        <a:t>(</a:t>
                      </a:r>
                      <a:r>
                        <a:rPr lang="ru-RU" sz="1000" smtClean="0">
                          <a:latin typeface="SignaColumn-Bold"/>
                          <a:ea typeface="MS PMincho"/>
                          <a:cs typeface="Arial"/>
                        </a:rPr>
                        <a:t>Опционально</a:t>
                      </a:r>
                      <a:r>
                        <a:rPr lang="en-US" sz="1000" smtClean="0">
                          <a:latin typeface="SignaColumn-Bold"/>
                          <a:ea typeface="MS PMincho"/>
                          <a:cs typeface="Arial"/>
                        </a:rPr>
                        <a:t>)</a:t>
                      </a:r>
                      <a:endParaRPr lang="en-US" sz="100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+mj-lt"/>
                          <a:ea typeface="MS PMincho"/>
                          <a:cs typeface="Arial"/>
                        </a:rPr>
                        <a:t>Поддержка функций</a:t>
                      </a:r>
                      <a:r>
                        <a:rPr lang="ru-RU" sz="1200" baseline="0" smtClean="0">
                          <a:solidFill>
                            <a:srgbClr val="000000"/>
                          </a:solidFill>
                          <a:latin typeface="+mj-lt"/>
                          <a:ea typeface="MS PMincho"/>
                          <a:cs typeface="Arial"/>
                        </a:rPr>
                        <a:t> защиты трафика и  преобразования интерфейсов . Поддержка «сухих контактов» .</a:t>
                      </a:r>
                      <a:endParaRPr lang="en-US" sz="120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2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Маршрутизация</a:t>
                      </a:r>
                      <a:r>
                        <a:rPr lang="ru-RU" sz="1200" kern="1200" baseline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L3, </a:t>
                      </a:r>
                      <a:r>
                        <a:rPr lang="ru-RU" sz="1200" kern="1200" baseline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защиита трафика, туннелирование и т.д.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oficy HMI/SCADA - iFIX 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733" y="3391786"/>
            <a:ext cx="3157639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Системы </a:t>
            </a:r>
            <a:r>
              <a:rPr lang="en-US" sz="2800" smtClean="0"/>
              <a:t>SCADA</a:t>
            </a:r>
            <a:r>
              <a:rPr lang="ru-RU" sz="2800" smtClean="0"/>
              <a:t>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382" y="1280162"/>
            <a:ext cx="8229599" cy="2473131"/>
          </a:xfrm>
        </p:spPr>
        <p:txBody>
          <a:bodyPr/>
          <a:lstStyle/>
          <a:p>
            <a:pPr lvl="1"/>
            <a:r>
              <a:rPr lang="ru-RU" sz="1600" b="1" smtClean="0"/>
              <a:t>SCADA : </a:t>
            </a:r>
            <a:r>
              <a:rPr lang="ru-RU" sz="1600" smtClean="0"/>
              <a:t>система сбора, обработки, отображения и архивирования информации об объекте мониторинга или управления.  Реализу</a:t>
            </a:r>
            <a:r>
              <a:rPr lang="en-US" sz="1600" smtClean="0"/>
              <a:t>e</a:t>
            </a:r>
            <a:r>
              <a:rPr lang="ru-RU" sz="1600" smtClean="0"/>
              <a:t>тся на </a:t>
            </a:r>
            <a:r>
              <a:rPr lang="en-US" sz="1600" smtClean="0"/>
              <a:t>Ethernet/IP.</a:t>
            </a:r>
            <a:endParaRPr lang="ru-RU" sz="1600" smtClean="0"/>
          </a:p>
          <a:p>
            <a:pPr lvl="1">
              <a:buNone/>
            </a:pPr>
            <a:r>
              <a:rPr lang="ru-RU" sz="1600" smtClean="0"/>
              <a:t>Может являться частью АСУ ТП, АСКУЭ, системы экологического мониторинга,  научного эксперимента, автоматизации здания и т.д.</a:t>
            </a:r>
          </a:p>
          <a:p>
            <a:pPr lvl="1">
              <a:buNone/>
            </a:pPr>
            <a:r>
              <a:rPr lang="ru-RU" sz="1600" b="1" smtClean="0"/>
              <a:t>Компоненты:</a:t>
            </a:r>
          </a:p>
          <a:p>
            <a:pPr lvl="1">
              <a:buNone/>
            </a:pPr>
            <a:r>
              <a:rPr lang="ru-RU" sz="1600" b="1" smtClean="0"/>
              <a:t>-Центральная диспетчерская служба </a:t>
            </a:r>
            <a:r>
              <a:rPr lang="en-US" sz="1600" smtClean="0"/>
              <a:t>: </a:t>
            </a:r>
            <a:r>
              <a:rPr lang="ru-RU" sz="1600" smtClean="0"/>
              <a:t>система</a:t>
            </a:r>
            <a:r>
              <a:rPr lang="en-US" sz="1600" smtClean="0"/>
              <a:t> </a:t>
            </a:r>
            <a:r>
              <a:rPr lang="ru-RU" sz="1600" smtClean="0"/>
              <a:t>наблюдения, опроса и , сбора данных о технологическом процессе </a:t>
            </a:r>
            <a:endParaRPr lang="en-US" sz="1600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3314828"/>
            <a:ext cx="5072742" cy="2852056"/>
          </a:xfrm>
          <a:prstGeom prst="rect">
            <a:avLst/>
          </a:prstGeom>
        </p:spPr>
        <p:txBody>
          <a:bodyPr/>
          <a:lstStyle/>
          <a:p>
            <a:pPr marL="576263" marR="0" lvl="1" indent="-2381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ru-RU" sz="1600" b="1" kern="0" smtClean="0">
                <a:solidFill>
                  <a:srgbClr val="000000"/>
                </a:solidFill>
              </a:rPr>
              <a:t>Удаленные устройства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857250" lvl="2" indent="-168275" fontAlgn="base">
              <a:spcBef>
                <a:spcPts val="6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600" kern="0" smtClean="0">
                <a:solidFill>
                  <a:srgbClr val="000000"/>
                </a:solidFill>
              </a:rPr>
              <a:t>Программируемый логический контроллеры (</a:t>
            </a:r>
            <a:r>
              <a:rPr lang="en-US" sz="1600" kern="0" smtClean="0">
                <a:solidFill>
                  <a:srgbClr val="000000"/>
                </a:solidFill>
              </a:rPr>
              <a:t>PLC</a:t>
            </a:r>
            <a:r>
              <a:rPr lang="ru-RU" sz="1600" kern="0" smtClean="0">
                <a:solidFill>
                  <a:srgbClr val="000000"/>
                </a:solidFill>
              </a:rPr>
              <a:t>) и дистанционные терминаыл (RTU)</a:t>
            </a:r>
            <a:r>
              <a:rPr lang="en-US" sz="1600" kern="0" smtClean="0">
                <a:solidFill>
                  <a:srgbClr val="000000"/>
                </a:solidFill>
              </a:rPr>
              <a:t>.</a:t>
            </a:r>
            <a:r>
              <a:rPr lang="ru-RU" sz="1600" kern="0" smtClean="0">
                <a:solidFill>
                  <a:srgbClr val="000000"/>
                </a:solidFill>
              </a:rPr>
              <a:t> Подключены  к датчикам , преобразуют сигналы датчиков в цифровые данные и передают эти данные на систему контроля. </a:t>
            </a:r>
          </a:p>
          <a:p>
            <a:pPr marL="857250" lvl="2" indent="-168275" fontAlgn="base">
              <a:spcBef>
                <a:spcPts val="6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600" kern="0" smtClean="0">
                <a:solidFill>
                  <a:srgbClr val="000000"/>
                </a:solidFill>
              </a:rPr>
              <a:t>Интеллектуальные электронные устройства (IED) - Микропроцессорнные блоки  управления для поддержки функции автоматизации технологического процесса.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18028"/>
            <a:ext cx="8941981" cy="5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smtClean="0">
                <a:solidFill>
                  <a:srgbClr val="C00000"/>
                </a:solidFill>
              </a:rPr>
              <a:t>SCADA-системы могут быть уязвимы для хакерских атак, так, в 2010 году с использованием вируса Stuxnet была осуществлена атака на центрифуги для обогащения урана в Иране</a:t>
            </a:r>
            <a:endParaRPr lang="ru-RU" sz="1600" b="1" dirty="0" err="1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3698" y="1239180"/>
          <a:ext cx="7760042" cy="550406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05284"/>
                <a:gridCol w="3045194"/>
                <a:gridCol w="3309564"/>
              </a:tblGrid>
              <a:tr h="283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710690" algn="l"/>
                        </a:tabLst>
                        <a:defRPr/>
                      </a:pPr>
                      <a:r>
                        <a:rPr lang="ru-RU" sz="1000" b="1" smtClean="0">
                          <a:latin typeface="SignaColumn-Bold"/>
                          <a:ea typeface="MS PMincho"/>
                          <a:cs typeface="Arial"/>
                        </a:rPr>
                        <a:t>Свойства</a:t>
                      </a:r>
                      <a:endParaRPr lang="en-US" sz="1000" b="1" dirty="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b="1" smtClean="0">
                          <a:latin typeface="SignaColumn-Light"/>
                          <a:ea typeface="MS PMincho"/>
                          <a:cs typeface="Arial"/>
                        </a:rPr>
                        <a:t>Описание</a:t>
                      </a:r>
                      <a:endParaRPr lang="en-US" sz="1000" b="1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b="1" smtClean="0">
                          <a:latin typeface="SignaColumn-Light"/>
                          <a:ea typeface="MS PMincho"/>
                          <a:cs typeface="Arial"/>
                        </a:rPr>
                        <a:t>Выгода для</a:t>
                      </a:r>
                      <a:r>
                        <a:rPr lang="ru-RU" sz="1000" b="1" baseline="0" smtClean="0">
                          <a:latin typeface="SignaColumn-Light"/>
                          <a:ea typeface="MS PMincho"/>
                          <a:cs typeface="Arial"/>
                        </a:rPr>
                        <a:t> </a:t>
                      </a:r>
                      <a:r>
                        <a:rPr lang="ru-RU" sz="1000" b="1" smtClean="0">
                          <a:latin typeface="SignaColumn-Light"/>
                          <a:ea typeface="MS PMincho"/>
                          <a:cs typeface="Arial"/>
                        </a:rPr>
                        <a:t>заказчика и примечания</a:t>
                      </a:r>
                      <a:endParaRPr lang="en-US" sz="1000" b="1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</a:tr>
              <a:tr h="937875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Протокольный</a:t>
                      </a:r>
                      <a:r>
                        <a:rPr lang="ru-RU" sz="1050" b="1" kern="1200" baseline="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 шлюз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  <a:tabLst>
                          <a:tab pos="180340" algn="l"/>
                        </a:tabLst>
                      </a:pPr>
                      <a:endParaRPr lang="en-US" sz="1100" dirty="0" smtClean="0"/>
                    </a:p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/>
                        <a:t>Конверсия</a:t>
                      </a:r>
                      <a:r>
                        <a:rPr lang="ru-RU" sz="1100" baseline="0" smtClean="0"/>
                        <a:t> команд МЭК</a:t>
                      </a:r>
                      <a:r>
                        <a:rPr lang="en-US" sz="1100" smtClean="0"/>
                        <a:t>-101 </a:t>
                      </a:r>
                      <a:r>
                        <a:rPr lang="ru-RU" sz="1100" smtClean="0"/>
                        <a:t>в</a:t>
                      </a:r>
                      <a:r>
                        <a:rPr lang="ru-RU" sz="1100" baseline="0" smtClean="0"/>
                        <a:t> МЭК</a:t>
                      </a:r>
                      <a:r>
                        <a:rPr lang="en-US" sz="1100" smtClean="0"/>
                        <a:t> 104</a:t>
                      </a:r>
                      <a:endParaRPr lang="ru-RU" sz="1100" smtClean="0"/>
                    </a:p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>
                          <a:solidFill>
                            <a:srgbClr val="FF0000"/>
                          </a:solidFill>
                          <a:latin typeface="+mn-lt"/>
                          <a:ea typeface="MS PMincho"/>
                          <a:cs typeface="Arial"/>
                        </a:rPr>
                        <a:t>В будущих версиях –конверсия</a:t>
                      </a:r>
                      <a:r>
                        <a:rPr lang="ru-RU" sz="1100" baseline="0" smtClean="0">
                          <a:solidFill>
                            <a:srgbClr val="FF0000"/>
                          </a:solidFill>
                          <a:latin typeface="+mn-lt"/>
                          <a:ea typeface="MS PMincho"/>
                          <a:cs typeface="Arial"/>
                        </a:rPr>
                        <a:t> </a:t>
                      </a:r>
                      <a:r>
                        <a:rPr lang="ru-RU" sz="1100" baseline="0" smtClean="0">
                          <a:solidFill>
                            <a:srgbClr val="FF0000"/>
                          </a:solidFill>
                          <a:latin typeface="+mn-lt"/>
                        </a:rPr>
                        <a:t>МЭК </a:t>
                      </a:r>
                      <a:r>
                        <a:rPr lang="en-US" sz="1100" smtClean="0">
                          <a:solidFill>
                            <a:srgbClr val="FF0000"/>
                          </a:solidFill>
                          <a:latin typeface="+mn-lt"/>
                        </a:rPr>
                        <a:t>101</a:t>
                      </a:r>
                      <a:r>
                        <a:rPr lang="ru-RU" sz="1100" smtClean="0">
                          <a:solidFill>
                            <a:srgbClr val="FF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100" baseline="0" smtClean="0">
                          <a:solidFill>
                            <a:srgbClr val="FF0000"/>
                          </a:solidFill>
                          <a:latin typeface="+mn-lt"/>
                        </a:rPr>
                        <a:t> МЭК</a:t>
                      </a:r>
                      <a:r>
                        <a:rPr lang="en-US" sz="1100" smtClean="0">
                          <a:solidFill>
                            <a:srgbClr val="FF0000"/>
                          </a:solidFill>
                          <a:latin typeface="+mn-lt"/>
                        </a:rPr>
                        <a:t> 104</a:t>
                      </a:r>
                      <a:r>
                        <a:rPr lang="ru-RU" sz="1100" smtClean="0">
                          <a:solidFill>
                            <a:srgbClr val="FF0000"/>
                          </a:solidFill>
                          <a:latin typeface="+mn-lt"/>
                        </a:rPr>
                        <a:t>/ МЭК</a:t>
                      </a:r>
                      <a:r>
                        <a:rPr lang="ru-RU" sz="1100" baseline="0" smtClean="0">
                          <a:solidFill>
                            <a:srgbClr val="FF0000"/>
                          </a:solidFill>
                          <a:latin typeface="+mn-lt"/>
                        </a:rPr>
                        <a:t> 61850</a:t>
                      </a:r>
                      <a:endParaRPr lang="en-US" sz="1100" dirty="0">
                        <a:solidFill>
                          <a:srgbClr val="FF0000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  <a:tabLst>
                          <a:tab pos="180340" algn="l"/>
                        </a:tabLst>
                      </a:pPr>
                      <a:endParaRPr lang="en-US" sz="1100" dirty="0" smtClean="0"/>
                    </a:p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/>
                        <a:t>Соченание</a:t>
                      </a:r>
                      <a:r>
                        <a:rPr lang="ru-RU" sz="1100" baseline="0" smtClean="0"/>
                        <a:t> в одной сети старых и новых устройств с миграцией на сети </a:t>
                      </a:r>
                      <a:r>
                        <a:rPr lang="en-US" sz="1100" baseline="0" smtClean="0"/>
                        <a:t>Ethernet/IP</a:t>
                      </a:r>
                      <a:endParaRPr lang="en-US" sz="1100" dirty="0" smtClean="0"/>
                    </a:p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  <a:tabLst>
                          <a:tab pos="180340" algn="l"/>
                        </a:tabLst>
                      </a:pPr>
                      <a:endParaRPr lang="en-US" sz="11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</a:tr>
              <a:tr h="1116028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Шлюз на уровне</a:t>
                      </a:r>
                      <a:r>
                        <a:rPr lang="ru-RU" sz="1050" b="1" kern="1200" baseline="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 команд </a:t>
                      </a:r>
                      <a:r>
                        <a:rPr lang="en-US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SCADA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/>
                        <a:t>Распознавание</a:t>
                      </a:r>
                      <a:r>
                        <a:rPr lang="ru-RU" sz="1100" baseline="0" smtClean="0"/>
                        <a:t> команд </a:t>
                      </a:r>
                      <a:r>
                        <a:rPr lang="en-US" sz="1100" baseline="0" smtClean="0"/>
                        <a:t>SCADA, </a:t>
                      </a:r>
                      <a:r>
                        <a:rPr lang="ru-RU" sz="1100" baseline="0" smtClean="0"/>
                        <a:t>их селекция и разрешение</a:t>
                      </a:r>
                      <a:endParaRPr lang="en-US" sz="1100" smtClean="0"/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/>
                        <a:t>Поддержка потоколов </a:t>
                      </a:r>
                      <a:r>
                        <a:rPr lang="en-US" sz="1100" smtClean="0"/>
                        <a:t>SCADA</a:t>
                      </a:r>
                      <a:r>
                        <a:rPr lang="ru-RU" sz="1100" baseline="0" smtClean="0"/>
                        <a:t> МЭК- 04</a:t>
                      </a:r>
                      <a:r>
                        <a:rPr lang="en-US" sz="1100" smtClean="0"/>
                        <a:t>, </a:t>
                      </a:r>
                      <a:r>
                        <a:rPr lang="en-US" sz="1100" err="1"/>
                        <a:t>Modbus</a:t>
                      </a:r>
                      <a:r>
                        <a:rPr lang="en-US" sz="1100"/>
                        <a:t> </a:t>
                      </a:r>
                      <a:r>
                        <a:rPr lang="ru-RU" sz="1100" smtClean="0"/>
                        <a:t>и</a:t>
                      </a:r>
                      <a:r>
                        <a:rPr lang="en-US" sz="1100" smtClean="0"/>
                        <a:t> </a:t>
                      </a:r>
                      <a:r>
                        <a:rPr lang="en-US" sz="1100" dirty="0"/>
                        <a:t>DNP 3.0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/>
                        <a:t>Защитные</a:t>
                      </a:r>
                      <a:r>
                        <a:rPr lang="ru-RU" sz="1100" baseline="0" smtClean="0"/>
                        <a:t> экраны  для портов МЭК 104 по протоколу </a:t>
                      </a:r>
                      <a:r>
                        <a:rPr lang="en-US" sz="1100" smtClean="0"/>
                        <a:t>Syslog</a:t>
                      </a:r>
                      <a:endParaRPr lang="en-US" sz="11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/>
                        <a:t>Защита</a:t>
                      </a:r>
                      <a:r>
                        <a:rPr lang="ru-RU" sz="1100" baseline="0" smtClean="0"/>
                        <a:t>  отдельных фрагментов сети на основе определяемых администаторами правил</a:t>
                      </a:r>
                      <a:endParaRPr lang="en-US" sz="1100" dirty="0"/>
                    </a:p>
                  </a:txBody>
                  <a:tcPr marL="44970" marR="44970" marT="0" marB="0"/>
                </a:tc>
              </a:tr>
              <a:tr h="1268908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 Шлюз </a:t>
                      </a:r>
                      <a:r>
                        <a:rPr lang="en-US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VPN </a:t>
                      </a:r>
                      <a:r>
                        <a:rPr lang="ru-RU" sz="1050" b="1" kern="1200" baseline="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 с с использолванием </a:t>
                      </a:r>
                      <a:r>
                        <a:rPr lang="en-US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IPSec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100" dirty="0"/>
                        <a:t>Layer 2 GRE VPN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100" dirty="0"/>
                        <a:t>Layer </a:t>
                      </a:r>
                      <a:r>
                        <a:rPr lang="en-US" sz="1100"/>
                        <a:t>3 </a:t>
                      </a:r>
                      <a:r>
                        <a:rPr lang="en-US" sz="1100" smtClean="0"/>
                        <a:t>GRE </a:t>
                      </a:r>
                      <a:r>
                        <a:rPr lang="en-US" sz="1100"/>
                        <a:t>Dynamic </a:t>
                      </a:r>
                      <a:r>
                        <a:rPr lang="en-US" sz="1100" smtClean="0"/>
                        <a:t>Multipoint-VPN</a:t>
                      </a:r>
                      <a:r>
                        <a:rPr lang="ru-RU" sz="1100" smtClean="0"/>
                        <a:t> по схеме «точка-многоточка»</a:t>
                      </a:r>
                      <a:endParaRPr lang="en-US" sz="1100" dirty="0"/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100" dirty="0"/>
                        <a:t>Layer 3 IPSec VPN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/>
                        <a:t>Шифрование </a:t>
                      </a:r>
                      <a:r>
                        <a:rPr lang="en-US" sz="1100" smtClean="0"/>
                        <a:t>IPSec  </a:t>
                      </a:r>
                      <a:r>
                        <a:rPr lang="ru-RU" sz="1100" smtClean="0"/>
                        <a:t>по алгоритмам </a:t>
                      </a:r>
                      <a:r>
                        <a:rPr lang="en-US" sz="1100" smtClean="0"/>
                        <a:t>3DES </a:t>
                      </a:r>
                      <a:r>
                        <a:rPr lang="ru-RU" sz="1100" baseline="0" smtClean="0"/>
                        <a:t> или</a:t>
                      </a:r>
                      <a:r>
                        <a:rPr lang="en-US" sz="1100" smtClean="0"/>
                        <a:t> </a:t>
                      </a:r>
                      <a:r>
                        <a:rPr lang="en-US" sz="1100" dirty="0"/>
                        <a:t>AES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/>
                        <a:t>Сертификация </a:t>
                      </a:r>
                      <a:r>
                        <a:rPr lang="en-US" sz="1100" smtClean="0"/>
                        <a:t>X.509 </a:t>
                      </a:r>
                      <a:r>
                        <a:rPr lang="ru-RU" sz="1100" smtClean="0"/>
                        <a:t> с ключами </a:t>
                      </a:r>
                      <a:r>
                        <a:rPr lang="en-US" sz="1100" smtClean="0"/>
                        <a:t>SHA256 </a:t>
                      </a:r>
                      <a:r>
                        <a:rPr lang="ru-RU" sz="1100" smtClean="0"/>
                        <a:t>,</a:t>
                      </a:r>
                      <a:r>
                        <a:rPr lang="en-US" sz="1100" smtClean="0"/>
                        <a:t>SHA512 Phase1/Phase2 </a:t>
                      </a:r>
                      <a:r>
                        <a:rPr lang="ru-RU" sz="1100" baseline="0" smtClean="0"/>
                        <a:t> с поддержкой </a:t>
                      </a:r>
                      <a:r>
                        <a:rPr lang="en-US" sz="1100" smtClean="0"/>
                        <a:t> </a:t>
                      </a:r>
                      <a:r>
                        <a:rPr lang="en-US" sz="1100"/>
                        <a:t>AES </a:t>
                      </a:r>
                      <a:r>
                        <a:rPr lang="en-US" sz="1100" smtClean="0"/>
                        <a:t>256</a:t>
                      </a:r>
                      <a:endParaRPr lang="en-US" sz="11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>
                          <a:latin typeface="SignaColumn-Light"/>
                          <a:ea typeface="MS PMincho"/>
                          <a:cs typeface="Arial"/>
                        </a:rPr>
                        <a:t>Возможность работы через сетио бщего пользователя с защитой трафика </a:t>
                      </a:r>
                      <a:endParaRPr lang="en-US" sz="11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</a:tr>
              <a:tr h="1108384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Качество сервисов</a:t>
                      </a:r>
                      <a:r>
                        <a:rPr lang="ru-RU" sz="1050" b="1" kern="1200" baseline="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QoS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/>
                        <a:t>На</a:t>
                      </a:r>
                      <a:r>
                        <a:rPr lang="ru-RU" sz="1100" baseline="0" smtClean="0"/>
                        <a:t> уровне порта</a:t>
                      </a:r>
                      <a:endParaRPr lang="en-US" sz="1100" dirty="0"/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/>
                        <a:t>Контроль</a:t>
                      </a:r>
                      <a:r>
                        <a:rPr lang="ru-RU" sz="1100" baseline="0" smtClean="0"/>
                        <a:t> входящего  и исходящего трафика</a:t>
                      </a:r>
                      <a:endParaRPr lang="en-US" sz="1100" dirty="0"/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/>
                        <a:t>Приоритезация</a:t>
                      </a:r>
                      <a:r>
                        <a:rPr lang="ru-RU" sz="1100" baseline="0" smtClean="0"/>
                        <a:t> трафика</a:t>
                      </a:r>
                      <a:endParaRPr lang="en-US" sz="1100" dirty="0"/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/>
                        <a:t>Поддержка распределения нагрузки по алгоритму </a:t>
                      </a:r>
                      <a:r>
                        <a:rPr lang="en-US" sz="1100" smtClean="0"/>
                        <a:t>Weighted </a:t>
                      </a:r>
                      <a:r>
                        <a:rPr lang="en-US" sz="1100" dirty="0"/>
                        <a:t>Round Robin (</a:t>
                      </a:r>
                      <a:r>
                        <a:rPr lang="en-US" sz="1100"/>
                        <a:t>WRR</a:t>
                      </a:r>
                      <a:r>
                        <a:rPr lang="en-US" sz="1100" smtClean="0"/>
                        <a:t>)</a:t>
                      </a:r>
                      <a:endParaRPr lang="ru-RU" sz="1100" smtClean="0"/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  <a:tabLst>
                          <a:tab pos="180340" algn="l"/>
                        </a:tabLst>
                      </a:pPr>
                      <a:endParaRPr lang="en-US" sz="1100" dirty="0"/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100" smtClean="0"/>
                        <a:t>8 очередей с разделением </a:t>
                      </a:r>
                      <a:r>
                        <a:rPr lang="ru-RU" sz="1100" baseline="0" smtClean="0"/>
                        <a:t> приоритетов трафика  от наивысшего к низшему позволяет регилировать загрузку сети и разделять сервисы по их важности</a:t>
                      </a:r>
                      <a:endParaRPr lang="en-US" sz="11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077" y="308727"/>
            <a:ext cx="6766560" cy="644740"/>
          </a:xfrm>
        </p:spPr>
        <p:txBody>
          <a:bodyPr>
            <a:noAutofit/>
          </a:bodyPr>
          <a:lstStyle/>
          <a:p>
            <a:r>
              <a:rPr lang="en-US" sz="2800" smtClean="0"/>
              <a:t>SecFlow-2/4 </a:t>
            </a:r>
            <a:br>
              <a:rPr lang="en-US" sz="2800" smtClean="0"/>
            </a:br>
            <a:r>
              <a:rPr lang="ru-RU" sz="2800" smtClean="0"/>
              <a:t>Основные характеристики. Продолжение.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5300" y="1178869"/>
          <a:ext cx="7759012" cy="549741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04254"/>
                <a:gridCol w="3045194"/>
                <a:gridCol w="3309564"/>
              </a:tblGrid>
              <a:tr h="201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710690" algn="l"/>
                        </a:tabLst>
                        <a:defRPr/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Свойства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0" marR="0" indent="-18034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710690" algn="l"/>
                        </a:tabLst>
                        <a:defRPr/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Описание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0" marR="0" indent="-18034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710690" algn="l"/>
                        </a:tabLst>
                        <a:defRPr/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Выгода</a:t>
                      </a:r>
                      <a:r>
                        <a:rPr lang="ru-RU" sz="1050" b="1" kern="1200" baseline="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 для заказчика и примечания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</a:tr>
              <a:tr h="12075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Ethernet OAM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ОАМ на одном канале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OAM IEEE </a:t>
                      </a:r>
                      <a:r>
                        <a:rPr lang="en-US" sz="1050">
                          <a:latin typeface="+mj-lt"/>
                          <a:ea typeface="MS PMincho"/>
                          <a:cs typeface="Arial"/>
                        </a:rPr>
                        <a:t>802.3-2005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(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бывший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dirty="0" smtClean="0">
                          <a:latin typeface="+mj-lt"/>
                          <a:ea typeface="MS PMincho"/>
                          <a:cs typeface="Arial"/>
                        </a:rPr>
                        <a:t>802.3ah)</a:t>
                      </a:r>
                    </a:p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OAM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 «из конца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в конец» на базе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IEEE 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802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Мониторинг качества сервиса </a:t>
                      </a:r>
                      <a:r>
                        <a:rPr lang="ru-RU" sz="1050" kern="1200" smtClean="0">
                          <a:solidFill>
                            <a:schemeClr val="dk1"/>
                          </a:solidFill>
                          <a:latin typeface="+mn-lt"/>
                          <a:ea typeface="MS PMincho"/>
                          <a:cs typeface="Arial"/>
                        </a:rPr>
                        <a:t>«из конца</a:t>
                      </a:r>
                      <a:r>
                        <a:rPr lang="ru-RU" sz="1050" kern="1200" baseline="0" smtClean="0">
                          <a:solidFill>
                            <a:schemeClr val="dk1"/>
                          </a:solidFill>
                          <a:latin typeface="+mn-lt"/>
                          <a:ea typeface="MS PMincho"/>
                          <a:cs typeface="Arial"/>
                        </a:rPr>
                        <a:t> в конец»  на базе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ITU‑T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 Y.1731.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  <a:defRPr/>
                      </a:pPr>
                      <a:r>
                        <a:rPr lang="ru-RU" sz="1050" kern="1200" smtClean="0">
                          <a:solidFill>
                            <a:schemeClr val="dk1"/>
                          </a:solidFill>
                          <a:latin typeface="+mj-lt"/>
                          <a:ea typeface="MS PMincho"/>
                          <a:cs typeface="Arial"/>
                        </a:rPr>
                        <a:t>Гарантия</a:t>
                      </a:r>
                      <a:r>
                        <a:rPr lang="ru-RU" sz="1050" kern="1200" baseline="0" smtClean="0">
                          <a:solidFill>
                            <a:schemeClr val="dk1"/>
                          </a:solidFill>
                          <a:latin typeface="+mj-lt"/>
                          <a:ea typeface="MS PMincho"/>
                          <a:cs typeface="Arial"/>
                        </a:rPr>
                        <a:t> договоренностей </a:t>
                      </a:r>
                      <a:r>
                        <a:rPr lang="en-US" sz="1050" kern="1200" smtClean="0">
                          <a:solidFill>
                            <a:schemeClr val="dk1"/>
                          </a:solidFill>
                          <a:latin typeface="+mj-lt"/>
                          <a:ea typeface="MS PMincho"/>
                          <a:cs typeface="Arial"/>
                        </a:rPr>
                        <a:t> SLA</a:t>
                      </a:r>
                      <a:r>
                        <a:rPr lang="ru-RU" sz="1050" kern="1200" smtClean="0">
                          <a:solidFill>
                            <a:schemeClr val="dk1"/>
                          </a:solidFill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  <a:defRPr/>
                      </a:pPr>
                      <a:r>
                        <a:rPr lang="ru-RU" sz="1050" kern="1200" smtClean="0">
                          <a:solidFill>
                            <a:schemeClr val="dk1"/>
                          </a:solidFill>
                          <a:latin typeface="+mj-lt"/>
                          <a:ea typeface="MS PMincho"/>
                          <a:cs typeface="Arial"/>
                        </a:rPr>
                        <a:t>Взаимодействие с оборудованием других вендоров на основе стандартных</a:t>
                      </a:r>
                      <a:r>
                        <a:rPr lang="ru-RU" sz="1050" kern="1200" baseline="0" smtClean="0">
                          <a:solidFill>
                            <a:schemeClr val="dk1"/>
                          </a:solidFill>
                          <a:latin typeface="+mj-lt"/>
                          <a:ea typeface="MS PMincho"/>
                          <a:cs typeface="Arial"/>
                        </a:rPr>
                        <a:t> сообщений ОАМ</a:t>
                      </a: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  <a:defRPr/>
                      </a:pPr>
                      <a:r>
                        <a:rPr lang="ru-RU" sz="1050" kern="1200" baseline="0" smtClean="0">
                          <a:solidFill>
                            <a:schemeClr val="dk1"/>
                          </a:solidFill>
                          <a:latin typeface="+mj-lt"/>
                          <a:ea typeface="MS PMincho"/>
                          <a:cs typeface="Arial"/>
                        </a:rPr>
                        <a:t>Облегчение диагностики и управления</a:t>
                      </a:r>
                      <a:endParaRPr lang="ru-RU" sz="1050" kern="1200" smtClean="0">
                        <a:solidFill>
                          <a:schemeClr val="dk1"/>
                        </a:solidFill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6913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Большие кадры (</a:t>
                      </a:r>
                      <a:r>
                        <a:rPr lang="en-US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Jumbo Frames</a:t>
                      </a: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)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SecFlow-2</a:t>
                      </a:r>
                      <a:r>
                        <a:rPr lang="en-US" sz="1050" baseline="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поддерживает кадры до 9К</a:t>
                      </a:r>
                      <a:endParaRPr lang="en-US" sz="1050" dirty="0" smtClean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  <a:defRPr/>
                      </a:pPr>
                      <a:r>
                        <a:rPr lang="en-US" sz="1050" dirty="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SecFlow-4</a:t>
                      </a:r>
                      <a:r>
                        <a:rPr lang="en-US" sz="1050" baseline="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ru-RU" sz="1050" kern="1200" baseline="0" smtClean="0">
                          <a:solidFill>
                            <a:schemeClr val="dk1"/>
                          </a:solidFill>
                          <a:latin typeface="+mn-lt"/>
                          <a:ea typeface="MS PMincho"/>
                          <a:cs typeface="Arial"/>
                        </a:rPr>
                        <a:t>поддерживает кадры до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12K </a:t>
                      </a:r>
                      <a:endParaRPr lang="en-US" sz="1050" dirty="0" smtClean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algn="l" defTabSz="914400" rtl="0" eaLnBrk="1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kern="1200" smtClean="0">
                          <a:solidFill>
                            <a:schemeClr val="dk1"/>
                          </a:solidFill>
                          <a:latin typeface="+mj-lt"/>
                          <a:ea typeface="MS PMincho"/>
                          <a:cs typeface="Arial"/>
                        </a:rPr>
                        <a:t>Повышенное</a:t>
                      </a:r>
                      <a:r>
                        <a:rPr lang="ru-RU" sz="1050" kern="1200" baseline="0" smtClean="0">
                          <a:solidFill>
                            <a:schemeClr val="dk1"/>
                          </a:solidFill>
                          <a:latin typeface="+mj-lt"/>
                          <a:ea typeface="MS PMincho"/>
                          <a:cs typeface="Arial"/>
                        </a:rPr>
                        <a:t> качество при работе по сетям </a:t>
                      </a:r>
                      <a:r>
                        <a:rPr lang="en-US" sz="1050" kern="1200" baseline="0" smtClean="0">
                          <a:solidFill>
                            <a:schemeClr val="dk1"/>
                          </a:solidFill>
                          <a:latin typeface="+mj-lt"/>
                          <a:ea typeface="MS PMincho"/>
                          <a:cs typeface="Arial"/>
                        </a:rPr>
                        <a:t>GE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86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Кольцевое</a:t>
                      </a:r>
                      <a:r>
                        <a:rPr lang="ru-RU" sz="1050" b="1" kern="1200" baseline="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 резервирование </a:t>
                      </a:r>
                      <a:r>
                        <a:rPr lang="en-US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Ethernet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Кольцо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Ethernet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с защитой на базе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G.8032v2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Кольцо с защитой на базе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RSTP 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(Rapid Spanning Tree Protocol</a:t>
                      </a:r>
                      <a:r>
                        <a:rPr lang="en-US" sz="1050">
                          <a:latin typeface="+mj-lt"/>
                          <a:ea typeface="MS PMincho"/>
                          <a:cs typeface="Arial"/>
                        </a:rPr>
                        <a:t>)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и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MSTP (Multiple Spanning Tree Protocol</a:t>
                      </a:r>
                      <a:r>
                        <a:rPr lang="en-US" sz="1050">
                          <a:latin typeface="+mj-lt"/>
                          <a:ea typeface="MS PMincho"/>
                          <a:cs typeface="Arial"/>
                        </a:rPr>
                        <a:t>) 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на базе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IEEE 802.1D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Повышение надежности каналов</a:t>
                      </a:r>
                    </a:p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Задержка при переключении на резервное направление до 50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мс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50884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Агрегация канала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На основе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протокола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802.3ad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с настраиваемым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LACP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до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8 LAGs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до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>
                          <a:latin typeface="+mj-lt"/>
                          <a:ea typeface="MS PMincho"/>
                          <a:cs typeface="Arial"/>
                        </a:rPr>
                        <a:t>8 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портов в группе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LAG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Увеличение пропускной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способности канала</a:t>
                      </a:r>
                    </a:p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Автоматизация резервирования с использованием </a:t>
                      </a:r>
                      <a:r>
                        <a:rPr lang="en-US" sz="1050" baseline="0" smtClean="0">
                          <a:latin typeface="+mj-lt"/>
                          <a:ea typeface="MS PMincho"/>
                          <a:cs typeface="Arial"/>
                        </a:rPr>
                        <a:t>LACP</a:t>
                      </a:r>
                      <a:endParaRPr lang="ru-RU" sz="1050" smtClean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614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Терминальный</a:t>
                      </a:r>
                      <a:r>
                        <a:rPr lang="ru-RU" sz="1050" b="1" kern="1200" baseline="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 сервер и туннели сериальных каналов по </a:t>
                      </a:r>
                      <a:r>
                        <a:rPr lang="en-US" sz="1050" b="1" kern="1200" baseline="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IP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Встроенный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терминальный сервер</a:t>
                      </a:r>
                      <a:endParaRPr lang="en-US" sz="1050" smtClean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«Прозрачное» туннелирование сериального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трафика по сети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IP 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Взаимодействие устройств с сериальными интерфейсами по сети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IP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в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схемах «точка-точка» и «точка-многоточка»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36924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Поддержка  </a:t>
                      </a:r>
                      <a:r>
                        <a:rPr lang="en-US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PoE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Програмное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включение/выключение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PoE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Мощность до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30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Вт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на порт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  <a:defRPr/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Максимальная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мощность до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120W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на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устройство с питанием от –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48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В или 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~220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В</a:t>
                      </a: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  <a:defRPr/>
                      </a:pPr>
                      <a:r>
                        <a:rPr lang="ru-RU" sz="1050" kern="1200" smtClean="0">
                          <a:solidFill>
                            <a:schemeClr val="dk1"/>
                          </a:solidFill>
                          <a:latin typeface="+mn-lt"/>
                          <a:ea typeface="MS PMincho"/>
                          <a:cs typeface="Arial"/>
                        </a:rPr>
                        <a:t>Максимальная</a:t>
                      </a:r>
                      <a:r>
                        <a:rPr lang="ru-RU" sz="1050" kern="1200" baseline="0" smtClean="0">
                          <a:solidFill>
                            <a:schemeClr val="dk1"/>
                          </a:solidFill>
                          <a:latin typeface="+mn-lt"/>
                          <a:ea typeface="MS PMincho"/>
                          <a:cs typeface="Arial"/>
                        </a:rPr>
                        <a:t> мощность до 80</a:t>
                      </a:r>
                      <a:r>
                        <a:rPr lang="en-US" sz="1050" kern="1200" smtClean="0">
                          <a:solidFill>
                            <a:schemeClr val="dk1"/>
                          </a:solidFill>
                          <a:latin typeface="+mn-lt"/>
                          <a:ea typeface="MS PMincho"/>
                          <a:cs typeface="Arial"/>
                        </a:rPr>
                        <a:t>W </a:t>
                      </a:r>
                      <a:r>
                        <a:rPr lang="ru-RU" sz="1050" kern="1200" smtClean="0">
                          <a:solidFill>
                            <a:schemeClr val="dk1"/>
                          </a:solidFill>
                          <a:latin typeface="+mn-lt"/>
                          <a:ea typeface="MS PMincho"/>
                          <a:cs typeface="Arial"/>
                        </a:rPr>
                        <a:t>на</a:t>
                      </a:r>
                      <a:r>
                        <a:rPr lang="ru-RU" sz="1050" kern="1200" baseline="0" smtClean="0">
                          <a:solidFill>
                            <a:schemeClr val="dk1"/>
                          </a:solidFill>
                          <a:latin typeface="+mn-lt"/>
                          <a:ea typeface="MS PMincho"/>
                          <a:cs typeface="Arial"/>
                        </a:rPr>
                        <a:t> устройство с питанием от 24В пост. тока</a:t>
                      </a:r>
                      <a:endParaRPr lang="en-US" sz="1050" kern="1200" smtClean="0">
                        <a:solidFill>
                          <a:schemeClr val="dk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Питание внешних устройств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по </a:t>
                      </a:r>
                      <a:r>
                        <a:rPr lang="en-US" sz="1050" baseline="0" smtClean="0">
                          <a:latin typeface="+mj-lt"/>
                          <a:ea typeface="MS PMincho"/>
                          <a:cs typeface="Arial"/>
                        </a:rPr>
                        <a:t>Ethernet, 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в том числе  устройств </a:t>
                      </a:r>
                      <a:r>
                        <a:rPr lang="en-US" sz="1050" baseline="0" smtClean="0">
                          <a:latin typeface="+mj-lt"/>
                          <a:ea typeface="MS PMincho"/>
                          <a:cs typeface="Arial"/>
                        </a:rPr>
                        <a:t>AirMUX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077" y="308727"/>
            <a:ext cx="6766560" cy="644740"/>
          </a:xfrm>
        </p:spPr>
        <p:txBody>
          <a:bodyPr>
            <a:noAutofit/>
          </a:bodyPr>
          <a:lstStyle/>
          <a:p>
            <a:r>
              <a:rPr lang="en-US" sz="2800" smtClean="0"/>
              <a:t>SecFlow-2/4 </a:t>
            </a:r>
            <a:br>
              <a:rPr lang="en-US" sz="2800" smtClean="0"/>
            </a:br>
            <a:r>
              <a:rPr lang="ru-RU" sz="2800" smtClean="0"/>
              <a:t>Основные характеристики. Продолжение.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1934" y="1124142"/>
          <a:ext cx="7760042" cy="561959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05284"/>
                <a:gridCol w="3045194"/>
                <a:gridCol w="3309564"/>
              </a:tblGrid>
              <a:tr h="180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710690" algn="l"/>
                        </a:tabLst>
                        <a:defRPr/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Свойства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0" marR="0" indent="-18034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710690" algn="l"/>
                        </a:tabLst>
                        <a:defRPr/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Описание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0" marR="0" indent="-18034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710690" algn="l"/>
                        </a:tabLst>
                        <a:defRPr/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Выгода</a:t>
                      </a:r>
                      <a:r>
                        <a:rPr lang="ru-RU" sz="1050" b="1" kern="1200" baseline="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 для заказчика и примечания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</a:tr>
              <a:tr h="60778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smtClean="0">
                          <a:latin typeface="SignaColumn-Bold"/>
                          <a:ea typeface="MS PMincho"/>
                          <a:cs typeface="Arial"/>
                        </a:rPr>
                        <a:t> Контроль</a:t>
                      </a:r>
                      <a:r>
                        <a:rPr lang="ru-RU" sz="1050" baseline="0" smtClean="0">
                          <a:latin typeface="SignaColumn-Bold"/>
                          <a:ea typeface="MS PMincho"/>
                          <a:cs typeface="Arial"/>
                        </a:rPr>
                        <a:t> доступа (</a:t>
                      </a:r>
                      <a:r>
                        <a:rPr lang="en-US" sz="1050" smtClean="0">
                          <a:latin typeface="SignaColumn-Bold"/>
                          <a:ea typeface="MS PMincho"/>
                          <a:cs typeface="Arial"/>
                        </a:rPr>
                        <a:t>Access </a:t>
                      </a:r>
                      <a:r>
                        <a:rPr lang="en-US" sz="1050">
                          <a:latin typeface="SignaColumn-Bold"/>
                          <a:ea typeface="MS PMincho"/>
                          <a:cs typeface="Arial"/>
                        </a:rPr>
                        <a:t>Control </a:t>
                      </a:r>
                      <a:r>
                        <a:rPr lang="en-US" sz="1050" smtClean="0">
                          <a:latin typeface="SignaColumn-Bold"/>
                          <a:ea typeface="MS PMincho"/>
                          <a:cs typeface="Arial"/>
                        </a:rPr>
                        <a:t>List</a:t>
                      </a:r>
                      <a:r>
                        <a:rPr lang="ru-RU" sz="1050" smtClean="0">
                          <a:latin typeface="SignaColumn-Bold"/>
                          <a:ea typeface="MS PMincho"/>
                          <a:cs typeface="Arial"/>
                        </a:rPr>
                        <a:t>)</a:t>
                      </a:r>
                      <a:endParaRPr lang="en-US" sz="1050" dirty="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Контроль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 с  помощью различных критериев на уровнях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Layer-2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, -</a:t>
                      </a:r>
                      <a:r>
                        <a:rPr lang="en-US" sz="1050">
                          <a:latin typeface="+mj-lt"/>
                          <a:ea typeface="MS PMincho"/>
                          <a:cs typeface="Arial"/>
                        </a:rPr>
                        <a:t>3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и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-</a:t>
                      </a:r>
                      <a:r>
                        <a:rPr lang="en-US" sz="1050">
                          <a:latin typeface="+mj-lt"/>
                          <a:ea typeface="MS PMincho"/>
                          <a:cs typeface="Arial"/>
                        </a:rPr>
                        <a:t>4 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Механизм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ACL 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позволяет фильтровать трафик по различным критериям для повышения надежности и защищенности решения .</a:t>
                      </a:r>
                      <a:endParaRPr lang="en-US" sz="1050" dirty="0" smtClean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8153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smtClean="0">
                          <a:latin typeface="SignaColumn-Bold"/>
                          <a:ea typeface="MS PMincho"/>
                          <a:cs typeface="Arial"/>
                        </a:rPr>
                        <a:t>Сетевое управление</a:t>
                      </a:r>
                      <a:endParaRPr lang="en-US" sz="1050" dirty="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SNMP: </a:t>
                      </a:r>
                      <a:r>
                        <a:rPr lang="en-US" sz="1050" dirty="0" smtClean="0">
                          <a:latin typeface="+mj-lt"/>
                          <a:ea typeface="MS PMincho"/>
                          <a:cs typeface="Arial"/>
                        </a:rPr>
                        <a:t>V1,V2,V3 (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V3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–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только в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dirty="0" smtClean="0">
                          <a:latin typeface="+mj-lt"/>
                          <a:ea typeface="MS PMincho"/>
                          <a:cs typeface="Arial"/>
                        </a:rPr>
                        <a:t>SecFlow-2)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 err="1">
                          <a:latin typeface="+mj-lt"/>
                          <a:ea typeface="MS PMincho"/>
                          <a:cs typeface="Arial"/>
                        </a:rPr>
                        <a:t>RADview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SecFlow Network Manager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SSH: V2.0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CLI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 smtClean="0">
                          <a:latin typeface="+mj-lt"/>
                          <a:ea typeface="MS PMincho"/>
                          <a:cs typeface="Arial"/>
                        </a:rPr>
                        <a:t>RADIUS,</a:t>
                      </a:r>
                      <a:r>
                        <a:rPr lang="en-US" sz="1050" baseline="0" dirty="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dirty="0" smtClean="0">
                          <a:latin typeface="+mj-lt"/>
                          <a:ea typeface="MS PMincho"/>
                          <a:cs typeface="Arial"/>
                        </a:rPr>
                        <a:t>TACACS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TFTP Client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 err="1" smtClean="0">
                          <a:latin typeface="+mj-lt"/>
                          <a:ea typeface="MS PMincho"/>
                          <a:cs typeface="Arial"/>
                        </a:rPr>
                        <a:t>Syslog</a:t>
                      </a:r>
                      <a:r>
                        <a:rPr lang="en-US" sz="1050" dirty="0" smtClean="0">
                          <a:latin typeface="+mj-lt"/>
                          <a:ea typeface="MS PMincho"/>
                          <a:cs typeface="Arial"/>
                        </a:rPr>
                        <a:t>, SNTP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Широкие возможностипо управлению сетью включая не только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SecFlow,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но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и другое оборудование.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8932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smtClean="0">
                          <a:latin typeface="SignaColumn-Bold"/>
                          <a:ea typeface="MS PMincho"/>
                          <a:cs typeface="Arial"/>
                        </a:rPr>
                        <a:t>Коммутация </a:t>
                      </a:r>
                      <a:r>
                        <a:rPr lang="en-US" sz="1050" smtClean="0">
                          <a:latin typeface="SignaColumn-Bold"/>
                          <a:ea typeface="MS PMincho"/>
                          <a:cs typeface="Arial"/>
                        </a:rPr>
                        <a:t>Ethernet</a:t>
                      </a:r>
                      <a:endParaRPr lang="en-US" sz="1050" dirty="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Автоматическое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распознавание приема-передачи в линии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Автоопределение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скоростей на порту(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>
                          <a:latin typeface="+mj-lt"/>
                          <a:ea typeface="MS PMincho"/>
                          <a:cs typeface="Arial"/>
                        </a:rPr>
                        <a:t>IEEE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802.3ab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)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Контрольдоступа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по каждому порту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(PNAC</a:t>
                      </a:r>
                      <a:r>
                        <a:rPr lang="en-US" sz="1050">
                          <a:latin typeface="+mj-lt"/>
                          <a:ea typeface="MS PMincho"/>
                          <a:cs typeface="Arial"/>
                        </a:rPr>
                        <a:t>)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в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соотвествии с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IEEE 802.1x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Таблицы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MAC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-адресов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Выделение и коммутация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VLAN  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IEEE 802.1q </a:t>
                      </a:r>
                      <a:r>
                        <a:rPr lang="en-US" sz="1050">
                          <a:latin typeface="+mj-lt"/>
                          <a:ea typeface="MS PMincho"/>
                          <a:cs typeface="Arial"/>
                        </a:rPr>
                        <a:t>,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4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000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VLANs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>
                          <a:latin typeface="+mj-lt"/>
                          <a:ea typeface="MS PMincho"/>
                          <a:cs typeface="Arial"/>
                        </a:rPr>
                        <a:t>Multicast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(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несколько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групп)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Процесс отслеживания сетевого трафика IGMP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v1,v2,v3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Ограничение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MAC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–адресов на порт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 smtClean="0">
                          <a:latin typeface="+mj-lt"/>
                          <a:ea typeface="MS PMincho"/>
                          <a:cs typeface="Arial"/>
                        </a:rPr>
                        <a:t>LLDP, DHCP client, DHCP 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relay, option 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Функции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коммутации </a:t>
                      </a:r>
                      <a:r>
                        <a:rPr lang="en-US" sz="1050" baseline="0" smtClean="0">
                          <a:latin typeface="+mj-lt"/>
                          <a:ea typeface="MS PMincho"/>
                          <a:cs typeface="Arial"/>
                        </a:rPr>
                        <a:t>L2, 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достаточные для простых промышленных сетей </a:t>
                      </a:r>
                      <a:r>
                        <a:rPr lang="en-US" sz="1050" baseline="0" smtClean="0">
                          <a:latin typeface="+mj-lt"/>
                          <a:ea typeface="MS PMincho"/>
                          <a:cs typeface="Arial"/>
                        </a:rPr>
                        <a:t>Ethernet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077" y="308727"/>
            <a:ext cx="6766560" cy="644740"/>
          </a:xfrm>
        </p:spPr>
        <p:txBody>
          <a:bodyPr>
            <a:noAutofit/>
          </a:bodyPr>
          <a:lstStyle/>
          <a:p>
            <a:r>
              <a:rPr lang="en-US" sz="2800" smtClean="0"/>
              <a:t>SecFlow-2/4 </a:t>
            </a:r>
            <a:br>
              <a:rPr lang="en-US" sz="2800" smtClean="0"/>
            </a:br>
            <a:r>
              <a:rPr lang="ru-RU" sz="2800" smtClean="0"/>
              <a:t>Основные характеристики. Продолжение.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1934" y="1124142"/>
          <a:ext cx="7760042" cy="45897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05284"/>
                <a:gridCol w="3045194"/>
                <a:gridCol w="3309564"/>
              </a:tblGrid>
              <a:tr h="119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710690" algn="l"/>
                        </a:tabLst>
                        <a:defRPr/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Свойства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0" marR="0" indent="-18034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710690" algn="l"/>
                        </a:tabLst>
                        <a:defRPr/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Описание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  <a:tc>
                  <a:txBody>
                    <a:bodyPr/>
                    <a:lstStyle/>
                    <a:p>
                      <a:pPr marL="0" marR="0" indent="-18034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710690" algn="l"/>
                        </a:tabLst>
                        <a:defRPr/>
                      </a:pPr>
                      <a:r>
                        <a:rPr lang="ru-RU" sz="1050" b="1" kern="120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Выгода</a:t>
                      </a:r>
                      <a:r>
                        <a:rPr lang="ru-RU" sz="1050" b="1" kern="1200" baseline="0" smtClean="0">
                          <a:solidFill>
                            <a:schemeClr val="lt1"/>
                          </a:solidFill>
                          <a:latin typeface="SignaColumn-Bold"/>
                          <a:ea typeface="MS PMincho"/>
                          <a:cs typeface="Arial"/>
                        </a:rPr>
                        <a:t> для заказчика и примечания</a:t>
                      </a:r>
                      <a:endParaRPr lang="en-US" sz="1050" b="1" kern="1200" dirty="0" smtClean="0">
                        <a:solidFill>
                          <a:schemeClr val="lt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44970" marR="44970" marT="0" marB="0"/>
                </a:tc>
              </a:tr>
              <a:tr h="46189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smtClean="0">
                          <a:latin typeface="SignaColumn-Bold"/>
                          <a:ea typeface="MS PMincho"/>
                          <a:cs typeface="Arial"/>
                        </a:rPr>
                        <a:t>Синхронизация</a:t>
                      </a:r>
                      <a:endParaRPr lang="en-US" sz="1050" dirty="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  <a:tabLst>
                          <a:tab pos="180340" algn="l"/>
                        </a:tabLst>
                      </a:pPr>
                      <a:endParaRPr lang="en-US" sz="1050" dirty="0" smtClean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Установка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местного времени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NTP v2</a:t>
                      </a:r>
                    </a:p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Синхроный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baseline="0" smtClean="0">
                          <a:latin typeface="+mj-lt"/>
                          <a:ea typeface="MS PMincho"/>
                          <a:cs typeface="Arial"/>
                        </a:rPr>
                        <a:t>Ethernet 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с поддержкой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1588v2 </a:t>
                      </a:r>
                      <a:endParaRPr lang="en-US" sz="1050" dirty="0" smtClean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  <a:tabLst>
                          <a:tab pos="180340" algn="l"/>
                        </a:tabLst>
                      </a:pP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Гибкие режимы синхронизации</a:t>
                      </a:r>
                      <a:endParaRPr lang="en-US" sz="1050" dirty="0" smtClean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189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en-US" sz="1050" smtClean="0">
                          <a:latin typeface="SignaColumn-Bold"/>
                          <a:ea typeface="MS PMincho"/>
                          <a:cs typeface="Arial"/>
                        </a:rPr>
                        <a:t>IP-</a:t>
                      </a:r>
                      <a:r>
                        <a:rPr lang="ru-RU" sz="1050" smtClean="0">
                          <a:latin typeface="SignaColumn-Bold"/>
                          <a:ea typeface="MS PMincho"/>
                          <a:cs typeface="Arial"/>
                        </a:rPr>
                        <a:t>Маршрутизация</a:t>
                      </a:r>
                      <a:endParaRPr lang="en-US" sz="1050" dirty="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IPv4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Статическая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OSPF v2, v3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RIPv2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Коммутатор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baseline="0" smtClean="0">
                          <a:latin typeface="+mj-lt"/>
                          <a:ea typeface="MS PMincho"/>
                          <a:cs typeface="Arial"/>
                        </a:rPr>
                        <a:t>L2 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и маршрутизатор </a:t>
                      </a:r>
                      <a:r>
                        <a:rPr lang="en-US" sz="1050" baseline="0" smtClean="0">
                          <a:latin typeface="+mj-lt"/>
                          <a:ea typeface="MS PMincho"/>
                          <a:cs typeface="Arial"/>
                        </a:rPr>
                        <a:t>L3 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в одном устройстве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58737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0690" algn="l"/>
                        </a:tabLst>
                      </a:pPr>
                      <a:r>
                        <a:rPr lang="ru-RU" sz="1050" smtClean="0">
                          <a:latin typeface="SignaColumn-Bold"/>
                          <a:ea typeface="MS PMincho"/>
                          <a:cs typeface="Arial"/>
                        </a:rPr>
                        <a:t>Диагностика</a:t>
                      </a:r>
                      <a:endParaRPr lang="en-US" sz="1050" dirty="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endParaRPr lang="en-US" sz="1050" dirty="0" smtClean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Статистика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по каждому порту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Светодиодная индикация на портах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(Alarm 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|Run | Ethernet)</a:t>
                      </a:r>
                    </a:p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kern="1200" smtClean="0">
                          <a:solidFill>
                            <a:schemeClr val="dk1"/>
                          </a:solidFill>
                          <a:latin typeface="+mn-lt"/>
                          <a:ea typeface="MS PMincho"/>
                          <a:cs typeface="Arial"/>
                        </a:rPr>
                        <a:t>Светодиодная индикация активности</a:t>
                      </a:r>
                      <a:r>
                        <a:rPr lang="ru-RU" sz="1050" kern="1200" baseline="0" smtClean="0">
                          <a:solidFill>
                            <a:schemeClr val="dk1"/>
                          </a:solidFill>
                          <a:latin typeface="+mn-lt"/>
                          <a:ea typeface="MS PMincho"/>
                          <a:cs typeface="Arial"/>
                        </a:rPr>
                        <a:t> магистральных портов</a:t>
                      </a:r>
                      <a:r>
                        <a:rPr lang="ru-RU" sz="1050" kern="1200" smtClean="0">
                          <a:solidFill>
                            <a:schemeClr val="dk1"/>
                          </a:solidFill>
                          <a:latin typeface="+mn-lt"/>
                          <a:ea typeface="MS PMincho"/>
                          <a:cs typeface="Arial"/>
                        </a:rPr>
                        <a:t> </a:t>
                      </a:r>
                      <a:r>
                        <a:rPr lang="en-US" sz="1050" smtClean="0">
                          <a:latin typeface="+mj-lt"/>
                          <a:ea typeface="MS PMincho"/>
                          <a:cs typeface="Arial"/>
                        </a:rPr>
                        <a:t>(</a:t>
                      </a: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Cellular | Serial )</a:t>
                      </a:r>
                    </a:p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Ping</a:t>
                      </a:r>
                    </a:p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Trace route</a:t>
                      </a:r>
                    </a:p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«Отзеркаливание» порта</a:t>
                      </a: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US" sz="1050" dirty="0">
                          <a:latin typeface="+mj-lt"/>
                          <a:ea typeface="MS PMincho"/>
                          <a:cs typeface="Arial"/>
                        </a:rPr>
                        <a:t>RMON </a:t>
                      </a:r>
                      <a:r>
                        <a:rPr lang="en-US" sz="1050" dirty="0" smtClean="0">
                          <a:latin typeface="+mj-lt"/>
                          <a:ea typeface="MS PMincho"/>
                          <a:cs typeface="Arial"/>
                        </a:rPr>
                        <a:t>v1</a:t>
                      </a:r>
                    </a:p>
                    <a:p>
                      <a:pPr marL="180340" marR="0" indent="-18034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  <a:tabLst>
                          <a:tab pos="180340" algn="l"/>
                        </a:tabLst>
                      </a:pPr>
                      <a:endParaRPr lang="en-US" sz="1050" dirty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indent="-180340" rtl="0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Обеспечивает обширные диагностические возможности</a:t>
                      </a:r>
                      <a:r>
                        <a:rPr lang="ru-RU" sz="1050" baseline="0" smtClean="0">
                          <a:latin typeface="+mj-lt"/>
                          <a:ea typeface="MS PMincho"/>
                          <a:cs typeface="Arial"/>
                        </a:rPr>
                        <a:t> </a:t>
                      </a:r>
                      <a:r>
                        <a:rPr lang="ru-RU" sz="1050" smtClean="0">
                          <a:latin typeface="+mj-lt"/>
                          <a:ea typeface="MS PMincho"/>
                          <a:cs typeface="Arial"/>
                        </a:rPr>
                        <a:t> для оказания помощи операторам в мониторинге неисправностей</a:t>
                      </a:r>
                      <a:endParaRPr lang="en-US" sz="1050" dirty="0" smtClean="0">
                        <a:latin typeface="+mj-lt"/>
                        <a:ea typeface="MS P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077" y="308727"/>
            <a:ext cx="6766560" cy="644740"/>
          </a:xfrm>
        </p:spPr>
        <p:txBody>
          <a:bodyPr>
            <a:noAutofit/>
          </a:bodyPr>
          <a:lstStyle/>
          <a:p>
            <a:r>
              <a:rPr lang="en-US" sz="2800" smtClean="0"/>
              <a:t>SecFlow-2/4 </a:t>
            </a:r>
            <a:br>
              <a:rPr lang="en-US" sz="2800" smtClean="0"/>
            </a:br>
            <a:r>
              <a:rPr lang="ru-RU" sz="2800" smtClean="0"/>
              <a:t>Основные характеристики. Окончание.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cureFlowLogoFIN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1109" y="5734594"/>
            <a:ext cx="3172994" cy="1058091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433157" y="1909559"/>
            <a:ext cx="3891978" cy="1785453"/>
          </a:xfrm>
        </p:spPr>
        <p:txBody>
          <a:bodyPr/>
          <a:lstStyle/>
          <a:p>
            <a:r>
              <a:rPr lang="ru-RU" sz="6000" smtClean="0"/>
              <a:t>Спасибо за внимание!</a:t>
            </a:r>
            <a:endParaRPr lang="ru-RU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627" y="308727"/>
            <a:ext cx="7342329" cy="644740"/>
          </a:xfrm>
        </p:spPr>
        <p:txBody>
          <a:bodyPr>
            <a:normAutofit/>
          </a:bodyPr>
          <a:lstStyle/>
          <a:p>
            <a:r>
              <a:rPr lang="ru-RU" sz="2800" smtClean="0"/>
              <a:t>Структурная схема системы </a:t>
            </a:r>
            <a:r>
              <a:rPr lang="en-US" sz="2800" smtClean="0"/>
              <a:t>SCADA</a:t>
            </a:r>
            <a:endParaRPr lang="en-US" sz="2800" dirty="0"/>
          </a:p>
        </p:txBody>
      </p:sp>
      <p:pic>
        <p:nvPicPr>
          <p:cNvPr id="8" name="Рисунок 7" descr="SC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5" y="1490662"/>
            <a:ext cx="8248650" cy="3876675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056708" y="5381898"/>
            <a:ext cx="2704012" cy="1384661"/>
          </a:xfrm>
          <a:prstGeom prst="wedgeRoundRectCallout">
            <a:avLst>
              <a:gd name="adj1" fmla="val 22739"/>
              <a:gd name="adj2" fmla="val -72371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smtClean="0"/>
              <a:t>Протоколы </a:t>
            </a:r>
            <a:r>
              <a:rPr lang="en-US" sz="1600" smtClean="0"/>
              <a:t>SCADA</a:t>
            </a:r>
            <a:r>
              <a:rPr lang="ru-RU" sz="1600" smtClean="0"/>
              <a:t>: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smtClean="0"/>
              <a:t> Modbus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DNP3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IEC101,  IEC104</a:t>
            </a:r>
            <a:endParaRPr lang="en-US" sz="1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792686" y="5443871"/>
            <a:ext cx="1227909" cy="1139810"/>
          </a:xfrm>
          <a:prstGeom prst="wedgeRoundRectCallout">
            <a:avLst>
              <a:gd name="adj1" fmla="val 66907"/>
              <a:gd name="adj2" fmla="val -80422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RTUs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PLCs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IEDs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6" y="308727"/>
            <a:ext cx="7048263" cy="644740"/>
          </a:xfrm>
        </p:spPr>
        <p:txBody>
          <a:bodyPr/>
          <a:lstStyle/>
          <a:p>
            <a:r>
              <a:rPr lang="ru-RU" sz="2800" smtClean="0"/>
              <a:t>Сравнение протоколов</a:t>
            </a:r>
            <a:r>
              <a:rPr lang="en-US" sz="2800" smtClean="0"/>
              <a:t> </a:t>
            </a:r>
            <a:r>
              <a:rPr lang="ru-RU" sz="2800" smtClean="0"/>
              <a:t>передачи данных , используемых </a:t>
            </a:r>
            <a:r>
              <a:rPr lang="en-US" sz="2800" smtClean="0"/>
              <a:t>SCADA</a:t>
            </a:r>
            <a:endParaRPr lang="ru-RU" sz="28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46298" y="1403497"/>
          <a:ext cx="7570383" cy="3679906"/>
        </p:xfrm>
        <a:graphic>
          <a:graphicData uri="http://schemas.openxmlformats.org/drawingml/2006/table">
            <a:tbl>
              <a:tblPr/>
              <a:tblGrid>
                <a:gridCol w="2346818"/>
                <a:gridCol w="1741189"/>
                <a:gridCol w="1589780"/>
                <a:gridCol w="1892596"/>
              </a:tblGrid>
              <a:tr h="2497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Параметр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Протокол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Modbus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МЭК-101/103/104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DNP3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2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Линии связи</a:t>
                      </a:r>
                      <a:endParaRPr lang="ru-RU" sz="10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RS-232/485/422 </a:t>
                      </a:r>
                      <a:br>
                        <a:rPr lang="en-US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en-US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TCP/IP (Modbus TCP)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RS-232/485/422 </a:t>
                      </a:r>
                      <a:b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TCP/IP (104)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RS-232/485/422</a:t>
                      </a:r>
                      <a:b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TCP/IP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Архитектура </a:t>
                      </a:r>
                      <a:endParaRPr lang="ru-RU" sz="10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Клиент – сервер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Клиент – сервер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Клиент – сервер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Принцип передачи данных</a:t>
                      </a:r>
                      <a:endParaRPr lang="ru-RU" sz="10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Обмен индексированными точками данных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Спорадическая передача данных</a:t>
                      </a:r>
                      <a:endParaRPr lang="ru-RU" sz="10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Семантическая модель данных</a:t>
                      </a:r>
                      <a:endParaRPr lang="ru-RU" sz="10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Нет</a:t>
                      </a:r>
                      <a:b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Базовая (103)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Передача данных в режиме реального времени</a:t>
                      </a:r>
                      <a:endParaRPr lang="ru-RU" sz="10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40406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8490" y="5313871"/>
            <a:ext cx="7655442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smtClean="0"/>
              <a:t>Данные протоколы связи успешно реализуют задачи диспетчерского управления / интеграции данных в системы управления,  но не работают в режиме реального времени </a:t>
            </a:r>
            <a:endParaRPr lang="ru-RU" sz="1600" b="1" dirty="0" err="1" smtClean="0">
              <a:latin typeface="+mn-lt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5453449" y="2636108"/>
            <a:ext cx="3690551" cy="4221892"/>
            <a:chOff x="5453449" y="2636108"/>
            <a:chExt cx="3690551" cy="4221892"/>
          </a:xfrm>
        </p:grpSpPr>
        <p:pic>
          <p:nvPicPr>
            <p:cNvPr id="8" name="Picture 2" descr="http://www02.abb.com/global/deabb/deabb204.nsf/bf177942f19f4a98c1257148003b7a0a/ecc662bae2f43b5ec1257117004bc00d/$FILE/Vor-PK06-04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51891" y="2664823"/>
              <a:ext cx="3492109" cy="4193177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</p:pic>
        <p:sp>
          <p:nvSpPr>
            <p:cNvPr id="11" name="Rectangle 10"/>
            <p:cNvSpPr/>
            <p:nvPr/>
          </p:nvSpPr>
          <p:spPr bwMode="auto">
            <a:xfrm>
              <a:off x="5453449" y="2636108"/>
              <a:ext cx="3690551" cy="422189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92000">
                  <a:schemeClr val="bg1"/>
                </a:gs>
              </a:gsLst>
              <a:path path="rect">
                <a:fillToRect l="100000" t="10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0103">
                <a:spcBef>
                  <a:spcPct val="50000"/>
                </a:spcBef>
              </a:pPr>
              <a:endParaRPr lang="en-US" sz="11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Протокол МЭК</a:t>
            </a:r>
            <a:r>
              <a:rPr lang="en-US" sz="2800" smtClean="0"/>
              <a:t> </a:t>
            </a:r>
            <a:r>
              <a:rPr lang="en-US" sz="2800" dirty="0" smtClean="0"/>
              <a:t>61850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3509" y="1083030"/>
            <a:ext cx="8830491" cy="2338251"/>
          </a:xfrm>
        </p:spPr>
        <p:txBody>
          <a:bodyPr/>
          <a:lstStyle/>
          <a:p>
            <a:r>
              <a:rPr lang="ru-RU" sz="1800" smtClean="0"/>
              <a:t>Международный стандарт для систем автоматизации подстанций, разработанный  для создания открытой коммуникационной среды </a:t>
            </a:r>
          </a:p>
          <a:p>
            <a:r>
              <a:rPr lang="ru-RU" sz="1800" smtClean="0"/>
              <a:t>МЭК 61850 обеспечивает взаимодействие устройств на подстанции на </a:t>
            </a:r>
            <a:r>
              <a:rPr lang="ru-RU" sz="1800" smtClean="0">
                <a:solidFill>
                  <a:srgbClr val="0000FF"/>
                </a:solidFill>
              </a:rPr>
              <a:t>базе высокоскоростной сети Ethernet </a:t>
            </a:r>
          </a:p>
          <a:p>
            <a:r>
              <a:rPr lang="ru-RU" sz="1800" smtClean="0"/>
              <a:t>МЭК 61850 состоит из 10 отдельных стандартов МЭК 61850-1 до МЭК 61850-10</a:t>
            </a:r>
            <a:endParaRPr lang="en-US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4656" y="2850907"/>
            <a:ext cx="5135525" cy="337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 основе стандарта лежат три положения:</a:t>
            </a:r>
          </a:p>
          <a:p>
            <a:pPr lvl="0"/>
            <a:r>
              <a:rPr lang="ru-RU" smtClean="0"/>
              <a:t>1. Он является технологически независимым, то есть вне зависимости от технологического прогресса стандарт должен подвергаться минимальным изменениям.</a:t>
            </a:r>
          </a:p>
          <a:p>
            <a:pPr lvl="0"/>
            <a:endParaRPr lang="ru-RU" smtClean="0"/>
          </a:p>
          <a:p>
            <a:pPr lvl="0"/>
            <a:r>
              <a:rPr lang="ru-RU" smtClean="0"/>
              <a:t>2. Он является гибким, то есть допускает решение различных задач с использованием одних и тех же стандартизованных механизмов.</a:t>
            </a:r>
          </a:p>
          <a:p>
            <a:pPr lvl="0"/>
            <a:endParaRPr lang="ru-RU" smtClean="0"/>
          </a:p>
          <a:p>
            <a:pPr lvl="0"/>
            <a:r>
              <a:rPr lang="ru-RU" smtClean="0"/>
              <a:t>3.Он является  расширяемым.</a:t>
            </a:r>
          </a:p>
          <a:p>
            <a:pPr algn="ctr">
              <a:lnSpc>
                <a:spcPct val="85000"/>
              </a:lnSpc>
            </a:pPr>
            <a:endParaRPr lang="ru-RU" b="1" dirty="0" err="1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135" y="6139543"/>
            <a:ext cx="7160821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smtClean="0">
                <a:solidFill>
                  <a:srgbClr val="C00000"/>
                </a:solidFill>
              </a:rPr>
              <a:t>Широко внедряется на современных промышленных  сетях</a:t>
            </a:r>
            <a:endParaRPr lang="ru-RU" sz="2000" b="1" dirty="0" err="1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"/>
          <p:cNvGrpSpPr/>
          <p:nvPr/>
        </p:nvGrpSpPr>
        <p:grpSpPr>
          <a:xfrm flipH="1">
            <a:off x="1229868" y="5364353"/>
            <a:ext cx="1003300" cy="822960"/>
            <a:chOff x="5509260" y="5010785"/>
            <a:chExt cx="1003300" cy="822960"/>
          </a:xfrm>
        </p:grpSpPr>
        <p:cxnSp>
          <p:nvCxnSpPr>
            <p:cNvPr id="114" name="Straight Connector 113"/>
            <p:cNvCxnSpPr/>
            <p:nvPr/>
          </p:nvCxnSpPr>
          <p:spPr>
            <a:xfrm rot="5400000">
              <a:off x="5836920" y="5422265"/>
              <a:ext cx="822960" cy="0"/>
            </a:xfrm>
            <a:prstGeom prst="line">
              <a:avLst/>
            </a:prstGeom>
            <a:ln w="28575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6253480" y="5085080"/>
              <a:ext cx="25908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263640" y="5319395"/>
              <a:ext cx="9144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149340" y="5641340"/>
              <a:ext cx="9144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263640" y="5534660"/>
              <a:ext cx="9144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253480" y="5763260"/>
              <a:ext cx="25908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149340" y="5199380"/>
              <a:ext cx="9144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509260" y="5431790"/>
              <a:ext cx="73152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/>
          <p:cNvCxnSpPr/>
          <p:nvPr/>
        </p:nvCxnSpPr>
        <p:spPr>
          <a:xfrm>
            <a:off x="4791456" y="4876800"/>
            <a:ext cx="8046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Elbow Connector 88"/>
          <p:cNvCxnSpPr/>
          <p:nvPr/>
        </p:nvCxnSpPr>
        <p:spPr>
          <a:xfrm>
            <a:off x="5044440" y="5836920"/>
            <a:ext cx="1209040" cy="335280"/>
          </a:xfrm>
          <a:prstGeom prst="bentConnector3">
            <a:avLst>
              <a:gd name="adj1" fmla="val 45798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flipV="1">
            <a:off x="5044440" y="5430520"/>
            <a:ext cx="1209040" cy="335280"/>
          </a:xfrm>
          <a:prstGeom prst="bentConnector3">
            <a:avLst>
              <a:gd name="adj1" fmla="val 45798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6"/>
          <p:cNvGrpSpPr/>
          <p:nvPr/>
        </p:nvGrpSpPr>
        <p:grpSpPr>
          <a:xfrm>
            <a:off x="6149340" y="5010785"/>
            <a:ext cx="363220" cy="822960"/>
            <a:chOff x="6149340" y="5010785"/>
            <a:chExt cx="363220" cy="822960"/>
          </a:xfrm>
        </p:grpSpPr>
        <p:cxnSp>
          <p:nvCxnSpPr>
            <p:cNvPr id="99" name="Straight Connector 98"/>
            <p:cNvCxnSpPr/>
            <p:nvPr/>
          </p:nvCxnSpPr>
          <p:spPr>
            <a:xfrm rot="5400000">
              <a:off x="5836920" y="5422265"/>
              <a:ext cx="822960" cy="0"/>
            </a:xfrm>
            <a:prstGeom prst="line">
              <a:avLst/>
            </a:prstGeom>
            <a:ln w="28575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253480" y="5085080"/>
              <a:ext cx="25908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263640" y="5319395"/>
              <a:ext cx="9144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149340" y="5641340"/>
              <a:ext cx="9144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263640" y="5534660"/>
              <a:ext cx="9144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253480" y="5763260"/>
              <a:ext cx="25908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149340" y="5199380"/>
              <a:ext cx="9144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Freeform 7"/>
          <p:cNvSpPr>
            <a:spLocks/>
          </p:cNvSpPr>
          <p:nvPr/>
        </p:nvSpPr>
        <p:spPr bwMode="auto">
          <a:xfrm>
            <a:off x="2350875" y="4375279"/>
            <a:ext cx="2552206" cy="1742044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44" y="320602"/>
            <a:ext cx="7554897" cy="644740"/>
          </a:xfrm>
        </p:spPr>
        <p:txBody>
          <a:bodyPr>
            <a:noAutofit/>
          </a:bodyPr>
          <a:lstStyle/>
          <a:p>
            <a:r>
              <a:rPr lang="ru-RU" sz="2800" smtClean="0"/>
              <a:t>Задача 1. Миграция с традиционных магистралей  и протоколов на </a:t>
            </a:r>
            <a:r>
              <a:rPr lang="en-US" sz="2800" smtClean="0"/>
              <a:t>Ethernet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74814" y="1146042"/>
            <a:ext cx="8669186" cy="3948471"/>
          </a:xfrm>
        </p:spPr>
        <p:txBody>
          <a:bodyPr/>
          <a:lstStyle/>
          <a:p>
            <a:pPr algn="ctr">
              <a:lnSpc>
                <a:spcPts val="2000"/>
              </a:lnSpc>
            </a:pPr>
            <a:r>
              <a:rPr lang="ru-RU" sz="1800" smtClean="0"/>
              <a:t>Объединение устройств с  традиционными сериальными интерфейсами по </a:t>
            </a:r>
            <a:r>
              <a:rPr lang="en-US" sz="1800" smtClean="0"/>
              <a:t>Ethernet </a:t>
            </a:r>
            <a:r>
              <a:rPr lang="ru-RU" sz="1800" smtClean="0"/>
              <a:t>возможно тремя способами :</a:t>
            </a:r>
            <a:endParaRPr lang="en-US" sz="1800" dirty="0" smtClean="0"/>
          </a:p>
          <a:p>
            <a:pPr lvl="1">
              <a:lnSpc>
                <a:spcPts val="2000"/>
              </a:lnSpc>
            </a:pPr>
            <a:r>
              <a:rPr lang="ru-RU" sz="1600" b="1" smtClean="0"/>
              <a:t>Туннелирование </a:t>
            </a:r>
            <a:r>
              <a:rPr lang="ru-RU" sz="1600" smtClean="0"/>
              <a:t>между устройствами с сериальными портами</a:t>
            </a:r>
            <a:endParaRPr lang="en-US" sz="1600" dirty="0" smtClean="0"/>
          </a:p>
          <a:p>
            <a:pPr lvl="2">
              <a:lnSpc>
                <a:spcPts val="2000"/>
              </a:lnSpc>
            </a:pPr>
            <a:r>
              <a:rPr lang="ru-RU" sz="1600" smtClean="0"/>
              <a:t>Поток Байтов</a:t>
            </a:r>
            <a:r>
              <a:rPr lang="en-US" sz="1600" smtClean="0"/>
              <a:t> / </a:t>
            </a:r>
            <a:r>
              <a:rPr lang="ru-RU" sz="1600" smtClean="0"/>
              <a:t>Битов</a:t>
            </a:r>
            <a:endParaRPr lang="en-US" sz="1600" dirty="0" smtClean="0"/>
          </a:p>
          <a:p>
            <a:pPr lvl="2">
              <a:lnSpc>
                <a:spcPts val="2000"/>
              </a:lnSpc>
            </a:pPr>
            <a:r>
              <a:rPr lang="ru-RU" sz="1600" smtClean="0"/>
              <a:t>Поддержка схемы «точка-многоточка»</a:t>
            </a:r>
            <a:endParaRPr lang="en-US" sz="1600" dirty="0" smtClean="0"/>
          </a:p>
          <a:p>
            <a:pPr lvl="2">
              <a:lnSpc>
                <a:spcPts val="2000"/>
              </a:lnSpc>
            </a:pPr>
            <a:r>
              <a:rPr lang="ru-RU" sz="1600" smtClean="0"/>
              <a:t>Защита туннелей с распознаванием сервисов</a:t>
            </a:r>
            <a:endParaRPr lang="en-US" sz="1600" dirty="0" smtClean="0"/>
          </a:p>
          <a:p>
            <a:pPr lvl="1">
              <a:lnSpc>
                <a:spcPts val="2000"/>
              </a:lnSpc>
            </a:pPr>
            <a:r>
              <a:rPr lang="ru-RU" sz="1600" b="1" smtClean="0"/>
              <a:t>Шлюзы , </a:t>
            </a:r>
            <a:r>
              <a:rPr lang="ru-RU" sz="1600" smtClean="0"/>
              <a:t>подключающие устройства с сериальными портами к устройствам </a:t>
            </a:r>
            <a:r>
              <a:rPr lang="en-US" sz="1600" smtClean="0"/>
              <a:t> Ethernet</a:t>
            </a:r>
            <a:endParaRPr lang="en-US" sz="1600" dirty="0" smtClean="0"/>
          </a:p>
          <a:p>
            <a:pPr lvl="2">
              <a:lnSpc>
                <a:spcPts val="2000"/>
              </a:lnSpc>
            </a:pPr>
            <a:r>
              <a:rPr lang="ru-RU" sz="1600" smtClean="0"/>
              <a:t>Поддержка протоколов</a:t>
            </a:r>
            <a:r>
              <a:rPr lang="en-US" sz="1600" smtClean="0"/>
              <a:t> </a:t>
            </a:r>
            <a:r>
              <a:rPr lang="en-US" sz="1600" dirty="0" err="1" smtClean="0"/>
              <a:t>Modbus</a:t>
            </a:r>
            <a:r>
              <a:rPr lang="en-US" sz="1600" dirty="0" smtClean="0"/>
              <a:t>, IEC101/104, TG809/IEC104, DNP3</a:t>
            </a:r>
          </a:p>
          <a:p>
            <a:pPr lvl="1">
              <a:lnSpc>
                <a:spcPts val="2000"/>
              </a:lnSpc>
            </a:pPr>
            <a:r>
              <a:rPr lang="ru-RU" sz="1600" b="1" smtClean="0"/>
              <a:t>Терминальный сервер, </a:t>
            </a:r>
            <a:r>
              <a:rPr lang="ru-RU" sz="1600" smtClean="0"/>
              <a:t>подключающий компьютеры к устройствам с сериальными портами</a:t>
            </a:r>
            <a:endParaRPr lang="en-US" sz="1600" b="1" dirty="0" smtClean="0"/>
          </a:p>
        </p:txBody>
      </p:sp>
      <p:grpSp>
        <p:nvGrpSpPr>
          <p:cNvPr id="6" name="Group 48"/>
          <p:cNvGrpSpPr/>
          <p:nvPr/>
        </p:nvGrpSpPr>
        <p:grpSpPr>
          <a:xfrm>
            <a:off x="2405921" y="4831199"/>
            <a:ext cx="2366270" cy="1014965"/>
            <a:chOff x="1321119" y="4794545"/>
            <a:chExt cx="4445688" cy="1051619"/>
          </a:xfrm>
        </p:grpSpPr>
        <p:cxnSp>
          <p:nvCxnSpPr>
            <p:cNvPr id="56" name="Curved Connector 55"/>
            <p:cNvCxnSpPr/>
            <p:nvPr/>
          </p:nvCxnSpPr>
          <p:spPr bwMode="auto">
            <a:xfrm rot="10800000" flipH="1" flipV="1">
              <a:off x="1820112" y="4794545"/>
              <a:ext cx="1907731" cy="274101"/>
            </a:xfrm>
            <a:prstGeom prst="curvedConnector3">
              <a:avLst>
                <a:gd name="adj1" fmla="val 49558"/>
              </a:avLst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Curved Connector 68"/>
            <p:cNvCxnSpPr/>
            <p:nvPr/>
          </p:nvCxnSpPr>
          <p:spPr bwMode="auto">
            <a:xfrm>
              <a:off x="3705265" y="5452470"/>
              <a:ext cx="2061542" cy="29891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Curved Connector 73"/>
            <p:cNvCxnSpPr/>
            <p:nvPr/>
          </p:nvCxnSpPr>
          <p:spPr bwMode="auto">
            <a:xfrm flipV="1">
              <a:off x="1405609" y="4813319"/>
              <a:ext cx="3787942" cy="837973"/>
            </a:xfrm>
            <a:prstGeom prst="curvedConnector3">
              <a:avLst>
                <a:gd name="adj1" fmla="val 56320"/>
              </a:avLst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Curved Connector 74"/>
            <p:cNvCxnSpPr/>
            <p:nvPr/>
          </p:nvCxnSpPr>
          <p:spPr bwMode="auto">
            <a:xfrm flipV="1">
              <a:off x="1321119" y="4910603"/>
              <a:ext cx="4337125" cy="935561"/>
            </a:xfrm>
            <a:prstGeom prst="curvedConnector3">
              <a:avLst>
                <a:gd name="adj1" fmla="val 55519"/>
              </a:avLst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123"/>
          <p:cNvGrpSpPr/>
          <p:nvPr/>
        </p:nvGrpSpPr>
        <p:grpSpPr>
          <a:xfrm>
            <a:off x="7169604" y="4947545"/>
            <a:ext cx="1874876" cy="1200329"/>
            <a:chOff x="7034693" y="5164903"/>
            <a:chExt cx="1874876" cy="1200329"/>
          </a:xfrm>
        </p:grpSpPr>
        <p:sp>
          <p:nvSpPr>
            <p:cNvPr id="76" name="TextBox 75"/>
            <p:cNvSpPr txBox="1"/>
            <p:nvPr/>
          </p:nvSpPr>
          <p:spPr>
            <a:xfrm>
              <a:off x="7370365" y="5164903"/>
              <a:ext cx="15392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200" b="0" i="0" smtClean="0"/>
                <a:t>RS-232/RS-485 </a:t>
              </a:r>
              <a:endParaRPr lang="en-US" sz="1200" b="0" i="0" dirty="0" smtClean="0"/>
            </a:p>
            <a:p>
              <a:pPr algn="l">
                <a:lnSpc>
                  <a:spcPct val="150000"/>
                </a:lnSpc>
              </a:pPr>
              <a:r>
                <a:rPr lang="en-US" sz="1200" b="0" i="0" smtClean="0"/>
                <a:t>Ethernet </a:t>
              </a:r>
              <a:endParaRPr lang="en-US" sz="1200" b="0" i="0" dirty="0" smtClean="0"/>
            </a:p>
            <a:p>
              <a:pPr algn="l">
                <a:lnSpc>
                  <a:spcPct val="150000"/>
                </a:lnSpc>
              </a:pPr>
              <a:r>
                <a:rPr lang="ru-RU" sz="1200" smtClean="0"/>
                <a:t>Туннельный сервис</a:t>
              </a:r>
              <a:endParaRPr lang="en-US" sz="1200" b="0" i="0" dirty="0" smtClean="0"/>
            </a:p>
            <a:p>
              <a:pPr algn="l">
                <a:lnSpc>
                  <a:spcPct val="150000"/>
                </a:lnSpc>
              </a:pPr>
              <a:r>
                <a:rPr lang="ru-RU" sz="1200" smtClean="0"/>
                <a:t>Шлюзовой сервис</a:t>
              </a:r>
              <a:endParaRPr lang="en-US" sz="1200" b="0" i="0" dirty="0" smtClean="0"/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7034693" y="5368593"/>
              <a:ext cx="365760" cy="433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7034693" y="5656461"/>
              <a:ext cx="365760" cy="4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7034693" y="5916106"/>
              <a:ext cx="365760" cy="43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7034693" y="6177690"/>
              <a:ext cx="365760" cy="43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1" name="Picture 70" descr="Generic Un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8000" y="5986607"/>
            <a:ext cx="359665" cy="359665"/>
          </a:xfrm>
          <a:prstGeom prst="rect">
            <a:avLst/>
          </a:prstGeom>
        </p:spPr>
      </p:pic>
      <p:pic>
        <p:nvPicPr>
          <p:cNvPr id="72" name="Picture 71" descr="IMX_lef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423075" y="5251369"/>
            <a:ext cx="359665" cy="359665"/>
          </a:xfrm>
          <a:prstGeom prst="rect">
            <a:avLst/>
          </a:prstGeom>
        </p:spPr>
      </p:pic>
      <p:pic>
        <p:nvPicPr>
          <p:cNvPr id="79" name="Picture 78" descr="B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527" y="5570419"/>
            <a:ext cx="359665" cy="359665"/>
          </a:xfrm>
          <a:prstGeom prst="rect">
            <a:avLst/>
          </a:prstGeom>
        </p:spPr>
      </p:pic>
      <p:pic>
        <p:nvPicPr>
          <p:cNvPr id="97" name="Picture 96" descr="B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527" y="4904939"/>
            <a:ext cx="359665" cy="359665"/>
          </a:xfrm>
          <a:prstGeom prst="rect">
            <a:avLst/>
          </a:prstGeom>
        </p:spPr>
      </p:pic>
      <p:pic>
        <p:nvPicPr>
          <p:cNvPr id="108" name="Picture 107" descr="Generic Un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3075" y="4694255"/>
            <a:ext cx="359665" cy="359665"/>
          </a:xfrm>
          <a:prstGeom prst="rect">
            <a:avLst/>
          </a:prstGeom>
        </p:spPr>
      </p:pic>
      <p:cxnSp>
        <p:nvCxnSpPr>
          <p:cNvPr id="111" name="Elbow Connector 110"/>
          <p:cNvCxnSpPr/>
          <p:nvPr/>
        </p:nvCxnSpPr>
        <p:spPr>
          <a:xfrm flipH="1">
            <a:off x="1801368" y="4940046"/>
            <a:ext cx="822960" cy="228600"/>
          </a:xfrm>
          <a:prstGeom prst="bentConnector3">
            <a:avLst>
              <a:gd name="adj1" fmla="val 45798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/>
          <p:nvPr/>
        </p:nvCxnSpPr>
        <p:spPr>
          <a:xfrm flipH="1" flipV="1">
            <a:off x="1801368" y="4645402"/>
            <a:ext cx="822960" cy="228600"/>
          </a:xfrm>
          <a:prstGeom prst="bentConnector3">
            <a:avLst>
              <a:gd name="adj1" fmla="val 45798"/>
            </a:avLst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5" name="Picture 64" descr="P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9396" y="4468310"/>
            <a:ext cx="359665" cy="359665"/>
          </a:xfrm>
          <a:prstGeom prst="rect">
            <a:avLst/>
          </a:prstGeom>
        </p:spPr>
      </p:pic>
      <p:pic>
        <p:nvPicPr>
          <p:cNvPr id="67" name="Picture 66" descr="Generic Uni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9396" y="4986301"/>
            <a:ext cx="359665" cy="359665"/>
          </a:xfrm>
          <a:prstGeom prst="rect">
            <a:avLst/>
          </a:prstGeom>
        </p:spPr>
      </p:pic>
      <p:pic>
        <p:nvPicPr>
          <p:cNvPr id="121" name="Picture 120" descr="B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471" y="5923987"/>
            <a:ext cx="359665" cy="359665"/>
          </a:xfrm>
          <a:prstGeom prst="rect">
            <a:avLst/>
          </a:prstGeom>
        </p:spPr>
      </p:pic>
      <p:pic>
        <p:nvPicPr>
          <p:cNvPr id="122" name="Picture 121" descr="B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471" y="5258507"/>
            <a:ext cx="359665" cy="359665"/>
          </a:xfrm>
          <a:prstGeom prst="rect">
            <a:avLst/>
          </a:prstGeom>
        </p:spPr>
      </p:pic>
      <p:pic>
        <p:nvPicPr>
          <p:cNvPr id="55" name="Picture 54" descr="RAD SecureFlow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36939" y="4693364"/>
            <a:ext cx="336596" cy="325121"/>
          </a:xfrm>
          <a:prstGeom prst="rect">
            <a:avLst/>
          </a:prstGeom>
        </p:spPr>
      </p:pic>
      <p:pic>
        <p:nvPicPr>
          <p:cNvPr id="59" name="Picture 58" descr="RAD SecureFlow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54654" y="5600015"/>
            <a:ext cx="336596" cy="325121"/>
          </a:xfrm>
          <a:prstGeom prst="rect">
            <a:avLst/>
          </a:prstGeom>
        </p:spPr>
      </p:pic>
      <p:pic>
        <p:nvPicPr>
          <p:cNvPr id="62" name="Picture 61" descr="RAD SecureFlow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6179" y="5600015"/>
            <a:ext cx="336596" cy="325121"/>
          </a:xfrm>
          <a:prstGeom prst="rect">
            <a:avLst/>
          </a:prstGeom>
        </p:spPr>
      </p:pic>
      <p:pic>
        <p:nvPicPr>
          <p:cNvPr id="66" name="Picture 65" descr="RAD SecureFlow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00390" y="4716611"/>
            <a:ext cx="336596" cy="32512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241286" y="4261679"/>
            <a:ext cx="1258678" cy="381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Преобразователь</a:t>
            </a:r>
          </a:p>
          <a:p>
            <a:pPr algn="ctr">
              <a:lnSpc>
                <a:spcPct val="85000"/>
              </a:lnSpc>
            </a:pPr>
            <a:r>
              <a:rPr lang="ru-RU" sz="1100" b="1" smtClean="0">
                <a:latin typeface="+mn-lt"/>
              </a:rPr>
              <a:t>протоколов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20502" y="4402204"/>
            <a:ext cx="1258678" cy="381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Преобразователь</a:t>
            </a:r>
          </a:p>
          <a:p>
            <a:pPr algn="ctr">
              <a:lnSpc>
                <a:spcPct val="85000"/>
              </a:lnSpc>
            </a:pPr>
            <a:r>
              <a:rPr lang="ru-RU" sz="1100" b="1" smtClean="0">
                <a:latin typeface="+mn-lt"/>
              </a:rPr>
              <a:t>протоколов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86210" y="5983601"/>
            <a:ext cx="1258678" cy="381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Преобразователь</a:t>
            </a:r>
          </a:p>
          <a:p>
            <a:pPr algn="ctr">
              <a:lnSpc>
                <a:spcPct val="85000"/>
              </a:lnSpc>
            </a:pPr>
            <a:r>
              <a:rPr lang="ru-RU" sz="1100" b="1" smtClean="0">
                <a:latin typeface="+mn-lt"/>
              </a:rPr>
              <a:t>протоколов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00662" y="6102355"/>
            <a:ext cx="1258678" cy="381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smtClean="0"/>
              <a:t>Преобразователь</a:t>
            </a:r>
          </a:p>
          <a:p>
            <a:pPr algn="ctr">
              <a:lnSpc>
                <a:spcPct val="85000"/>
              </a:lnSpc>
            </a:pPr>
            <a:r>
              <a:rPr lang="ru-RU" sz="1100" b="1" smtClean="0">
                <a:latin typeface="+mn-lt"/>
              </a:rPr>
              <a:t>протоколов</a:t>
            </a:r>
            <a:endParaRPr lang="en-US" sz="1100" b="1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vice Assurance  Performance Monitoring 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RADtemplate-2013</Template>
  <TotalTime>14628</TotalTime>
  <Words>3998</Words>
  <Application>Microsoft Office PowerPoint</Application>
  <PresentationFormat>Экран (4:3)</PresentationFormat>
  <Paragraphs>845</Paragraphs>
  <Slides>54</Slides>
  <Notes>14</Notes>
  <HiddenSlides>9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Service Assurance  Performance Monitoring Solution</vt:lpstr>
      <vt:lpstr>RAD SecFlow. Оборудование и решения для промышленного Ethernet повышенной надежности</vt:lpstr>
      <vt:lpstr>Современные сети промышленной связи</vt:lpstr>
      <vt:lpstr>Тенденции развития сетей промышленной связи</vt:lpstr>
      <vt:lpstr>Системы промышленной связи, мигрирующие на  Ethernet</vt:lpstr>
      <vt:lpstr>Системы SCADA </vt:lpstr>
      <vt:lpstr>Структурная схема системы SCADA</vt:lpstr>
      <vt:lpstr>Сравнение протоколов передачи данных , используемых SCADA</vt:lpstr>
      <vt:lpstr>Протокол МЭК 61850</vt:lpstr>
      <vt:lpstr>Задача 1. Миграция с традиционных магистралей  и протоколов на Ethernet</vt:lpstr>
      <vt:lpstr>Задача 2. Защита сетей промышленной связи</vt:lpstr>
      <vt:lpstr>Решения SecFlow для сетей промышленной связи</vt:lpstr>
      <vt:lpstr>Основные свойства решений  SecFlow</vt:lpstr>
      <vt:lpstr>Обзор   оборудования  SecFlow для промышленных сетей связи</vt:lpstr>
      <vt:lpstr>Сетевые и пользовательские интерфейсы в SecFlow-2</vt:lpstr>
      <vt:lpstr>Сервисы LAN в SecFlow-2 </vt:lpstr>
      <vt:lpstr>SecFlow-4- модульные коммутаторы с защитой для  промышленных сетей </vt:lpstr>
      <vt:lpstr>SecFlow-4. Поддерживаемые интерфейсы</vt:lpstr>
      <vt:lpstr>Интерфейсы «сухих контактов»  ( на SecFlow -2 и на модуле Application SecFlow-4 ) </vt:lpstr>
      <vt:lpstr>SecFlow-1 – Упрощенный вариант SF-2 для небольших объектов</vt:lpstr>
      <vt:lpstr>Три уровня надежности  SecFlow</vt:lpstr>
      <vt:lpstr>Алгоритмы защиты в  SecFlow </vt:lpstr>
      <vt:lpstr>Встроеные механизмы защиты информации в SecFlow</vt:lpstr>
      <vt:lpstr>Презентация PowerPoint</vt:lpstr>
      <vt:lpstr>Как защитный экран анализирует пакеты , приходящие из сети</vt:lpstr>
      <vt:lpstr>Пример логики защитного экрана при работе с интеллектуальными счетчиками</vt:lpstr>
      <vt:lpstr>Защищенный удаленный доступ</vt:lpstr>
      <vt:lpstr>VPN для защищенных соединений</vt:lpstr>
      <vt:lpstr>Организация  защищенного VPN по сетям связи общего пользования</vt:lpstr>
      <vt:lpstr>Механизмы защиты. Обобщение</vt:lpstr>
      <vt:lpstr>Мультисервисная транспортная сеть по разным магистралям</vt:lpstr>
      <vt:lpstr>Преобразование интерфейсов и протоколов в SecFlow</vt:lpstr>
      <vt:lpstr>SecFlow для смешанных приложений SCADA</vt:lpstr>
      <vt:lpstr>SecFlow для приложений SCADA на базе протокола МЭК 61850</vt:lpstr>
      <vt:lpstr>Типовые схемы применения SecFlow</vt:lpstr>
      <vt:lpstr>Перспективные области применения решений SecFlow</vt:lpstr>
      <vt:lpstr> Сетевая структура  в энергетике</vt:lpstr>
      <vt:lpstr>Интеллектуальная сеть Smart-Grid </vt:lpstr>
      <vt:lpstr>Сеть Smart-Grid для распределения электроэнергии</vt:lpstr>
      <vt:lpstr>Миграция SCADA на подстанциях на IP</vt:lpstr>
      <vt:lpstr>Сети связи на подстанциях. Текущая ситуация. </vt:lpstr>
      <vt:lpstr>Сети связи на подстанциях. Эволюция. </vt:lpstr>
      <vt:lpstr>Сеть системы безопасности на метрополитене</vt:lpstr>
      <vt:lpstr>«Умный город». Информационные сети и безопасность.</vt:lpstr>
      <vt:lpstr>Сеть широкомасштабного контроля на транспорте</vt:lpstr>
      <vt:lpstr>Защищенная сеть контроля на транспорте на базе SecFlow. Проект «Autostrada». Италия</vt:lpstr>
      <vt:lpstr>Пример проекта технологической сети связи для трубопроводов  (нефтепроводы, газопроводы, водопроводы).</vt:lpstr>
      <vt:lpstr>Выводы</vt:lpstr>
      <vt:lpstr>Приложение. Технические характеристики SF-2/4</vt:lpstr>
      <vt:lpstr>SecFlow-2/4  Основные характеристики</vt:lpstr>
      <vt:lpstr>SecFlow-2/4  Основные характеристики. Продолжение.</vt:lpstr>
      <vt:lpstr>SecFlow-2/4  Основные характеристики. Продолжение.</vt:lpstr>
      <vt:lpstr>SecFlow-2/4  Основные характеристики. Продолжение.</vt:lpstr>
      <vt:lpstr>SecFlow-2/4  Основные характеристики. Окончание.</vt:lpstr>
      <vt:lpstr>Спасибо за внимание!</vt:lpstr>
    </vt:vector>
  </TitlesOfParts>
  <Company>Rad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mark_t</dc:creator>
  <cp:lastModifiedBy>lifshits</cp:lastModifiedBy>
  <cp:revision>627</cp:revision>
  <dcterms:created xsi:type="dcterms:W3CDTF">2012-11-22T09:52:20Z</dcterms:created>
  <dcterms:modified xsi:type="dcterms:W3CDTF">2014-03-05T11:59:47Z</dcterms:modified>
</cp:coreProperties>
</file>